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333" r:id="rId3"/>
    <p:sldId id="257" r:id="rId4"/>
    <p:sldId id="335" r:id="rId5"/>
    <p:sldId id="342" r:id="rId6"/>
    <p:sldId id="332" r:id="rId7"/>
    <p:sldId id="339" r:id="rId8"/>
    <p:sldId id="337" r:id="rId9"/>
    <p:sldId id="336" r:id="rId10"/>
    <p:sldId id="338" r:id="rId11"/>
    <p:sldId id="340" r:id="rId12"/>
    <p:sldId id="341" r:id="rId13"/>
    <p:sldId id="359" r:id="rId14"/>
    <p:sldId id="347" r:id="rId15"/>
    <p:sldId id="357" r:id="rId16"/>
    <p:sldId id="358" r:id="rId17"/>
    <p:sldId id="351" r:id="rId18"/>
    <p:sldId id="350" r:id="rId19"/>
    <p:sldId id="349" r:id="rId20"/>
    <p:sldId id="356" r:id="rId21"/>
    <p:sldId id="348" r:id="rId22"/>
    <p:sldId id="343" r:id="rId23"/>
    <p:sldId id="353" r:id="rId24"/>
    <p:sldId id="355" r:id="rId25"/>
    <p:sldId id="354" r:id="rId26"/>
    <p:sldId id="360" r:id="rId27"/>
    <p:sldId id="361" r:id="rId28"/>
    <p:sldId id="344" r:id="rId29"/>
    <p:sldId id="345" r:id="rId30"/>
    <p:sldId id="346" r:id="rId31"/>
    <p:sldId id="362" r:id="rId32"/>
    <p:sldId id="364" r:id="rId33"/>
    <p:sldId id="363" r:id="rId34"/>
    <p:sldId id="367" r:id="rId35"/>
    <p:sldId id="365" r:id="rId36"/>
    <p:sldId id="369" r:id="rId37"/>
    <p:sldId id="370" r:id="rId38"/>
    <p:sldId id="371" r:id="rId39"/>
    <p:sldId id="368" r:id="rId40"/>
    <p:sldId id="372" r:id="rId41"/>
    <p:sldId id="352" r:id="rId42"/>
    <p:sldId id="328" r:id="rId43"/>
    <p:sldId id="329" r:id="rId4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C7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911" autoAdjust="0"/>
    <p:restoredTop sz="97509" autoAdjust="0"/>
  </p:normalViewPr>
  <p:slideViewPr>
    <p:cSldViewPr snapToGrid="0">
      <p:cViewPr varScale="1">
        <p:scale>
          <a:sx n="110" d="100"/>
          <a:sy n="110" d="100"/>
        </p:scale>
        <p:origin x="121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-282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0AC84-400D-48A2-8A4C-D19F46ADAF0F}" type="datetimeFigureOut">
              <a:rPr lang="pt-BR" smtClean="0"/>
              <a:t>24/01/2024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91F19-EBED-478C-84DF-A92F78F3D1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683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91F19-EBED-478C-84DF-A92F78F3D11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2366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91F19-EBED-478C-84DF-A92F78F3D11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8536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ED58EFD-362A-BD27-459D-AA10E0DF7725}"/>
              </a:ext>
            </a:extLst>
          </p:cNvPr>
          <p:cNvGrpSpPr/>
          <p:nvPr userDrawn="1"/>
        </p:nvGrpSpPr>
        <p:grpSpPr>
          <a:xfrm>
            <a:off x="0" y="0"/>
            <a:ext cx="12205386" cy="6858000"/>
            <a:chOff x="0" y="0"/>
            <a:chExt cx="12205386" cy="6858000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2A70C11-163A-23C5-0295-ED293B431DC3}"/>
                </a:ext>
              </a:extLst>
            </p:cNvPr>
            <p:cNvGrpSpPr/>
            <p:nvPr userDrawn="1"/>
          </p:nvGrpSpPr>
          <p:grpSpPr>
            <a:xfrm>
              <a:off x="0" y="0"/>
              <a:ext cx="12205386" cy="6858000"/>
              <a:chOff x="0" y="0"/>
              <a:chExt cx="12205386" cy="6858000"/>
            </a:xfrm>
          </p:grpSpPr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id="{A68DEA66-86BB-02E5-3D0F-6FC131C7470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205386" cy="6858000"/>
              </a:xfrm>
              <a:prstGeom prst="rect">
                <a:avLst/>
              </a:prstGeom>
            </p:spPr>
          </p:pic>
          <p:pic>
            <p:nvPicPr>
              <p:cNvPr id="11" name="Espaço Reservado para Conteúdo 3">
                <a:extLst>
                  <a:ext uri="{FF2B5EF4-FFF2-40B4-BE49-F238E27FC236}">
                    <a16:creationId xmlns:a16="http://schemas.microsoft.com/office/drawing/2014/main" id="{F9B3C03A-CC58-89E9-ED98-D8786E3EEA6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650420" y="1123950"/>
                <a:ext cx="2981325" cy="2305050"/>
              </a:xfrm>
              <a:prstGeom prst="rect">
                <a:avLst/>
              </a:prstGeom>
            </p:spPr>
          </p:pic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9AD69FE-073D-3E5B-0A12-100F37A70341}"/>
                  </a:ext>
                </a:extLst>
              </p:cNvPr>
              <p:cNvSpPr txBox="1"/>
              <p:nvPr userDrawn="1"/>
            </p:nvSpPr>
            <p:spPr>
              <a:xfrm>
                <a:off x="3801074" y="1201016"/>
                <a:ext cx="8236688" cy="150810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pt-BR" sz="6000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Oficina de Redes</a:t>
                </a:r>
                <a:br>
                  <a:rPr lang="pt-BR" sz="6000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</a:br>
                <a:r>
                  <a:rPr lang="pt-BR" sz="3200" i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Criação e Configuração Prática</a:t>
                </a:r>
                <a:endParaRPr lang="pt-BR" sz="3600" i="1" dirty="0">
                  <a:solidFill>
                    <a:schemeClr val="bg1"/>
                  </a:solidFill>
                  <a:latin typeface="Tw Cen MT" panose="020B0602020104020603" pitchFamily="34" charset="0"/>
                  <a:ea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316A52A-1BF0-32D2-CD75-08FFDD81214A}"/>
                  </a:ext>
                </a:extLst>
              </p:cNvPr>
              <p:cNvSpPr txBox="1"/>
              <p:nvPr userDrawn="1"/>
            </p:nvSpPr>
            <p:spPr>
              <a:xfrm>
                <a:off x="9101921" y="3984183"/>
                <a:ext cx="2743200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pt-BR" b="1" dirty="0">
                    <a:solidFill>
                      <a:srgbClr val="FFFFFF"/>
                    </a:solidFill>
                    <a:latin typeface="Tw Cen MT" panose="020B0602020104020603" pitchFamily="34" charset="0"/>
                  </a:rPr>
                  <a:t>Anthony Freitas</a:t>
                </a:r>
                <a:endParaRPr lang="pt-BR" dirty="0">
                  <a:latin typeface="Tw Cen MT" panose="020B0602020104020603" pitchFamily="34" charset="0"/>
                </a:endParaRPr>
              </a:p>
            </p:txBody>
          </p:sp>
          <p:pic>
            <p:nvPicPr>
              <p:cNvPr id="14" name="Imagem 13" descr="LOGO_SENAI_BRANCO.png">
                <a:extLst>
                  <a:ext uri="{FF2B5EF4-FFF2-40B4-BE49-F238E27FC236}">
                    <a16:creationId xmlns:a16="http://schemas.microsoft.com/office/drawing/2014/main" id="{DD53B904-6B4E-6622-7A18-19AAACAB8E0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9484546" y="5628577"/>
                <a:ext cx="1600200" cy="695325"/>
              </a:xfrm>
              <a:prstGeom prst="rect">
                <a:avLst/>
              </a:prstGeom>
            </p:spPr>
          </p:pic>
        </p:grp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8728494-7D84-A7BE-899A-DA57A2A4EA7F}"/>
                </a:ext>
              </a:extLst>
            </p:cNvPr>
            <p:cNvSpPr txBox="1"/>
            <p:nvPr userDrawn="1"/>
          </p:nvSpPr>
          <p:spPr>
            <a:xfrm>
              <a:off x="476080" y="5976239"/>
              <a:ext cx="494381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b="1" dirty="0">
                  <a:solidFill>
                    <a:srgbClr val="FFFFFF"/>
                  </a:solidFill>
                  <a:latin typeface="Tw Cen MT" panose="020B0602020104020603" pitchFamily="34" charset="0"/>
                </a:rPr>
                <a:t>Workshop TI – SENAI MARACANÃ</a:t>
              </a:r>
              <a:endParaRPr lang="pt-BR" dirty="0"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9502833" cy="1325563"/>
          </a:xfrm>
        </p:spPr>
        <p:txBody>
          <a:bodyPr>
            <a:normAutofit/>
          </a:bodyPr>
          <a:lstStyle>
            <a:lvl1pPr>
              <a:defRPr sz="3600" i="1"/>
            </a:lvl1pPr>
          </a:lstStyle>
          <a:p>
            <a:br>
              <a:rPr lang="pt-BR" dirty="0"/>
            </a:br>
            <a:endParaRPr lang="de-DE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9502833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24/01/24 a 02/02/24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Workshop Técnico Informática – SENAI MARACANÃ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730433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B618C60-EFB4-029A-01D7-E1ECAC56268E}"/>
              </a:ext>
            </a:extLst>
          </p:cNvPr>
          <p:cNvGrpSpPr/>
          <p:nvPr userDrawn="1"/>
        </p:nvGrpSpPr>
        <p:grpSpPr>
          <a:xfrm>
            <a:off x="10533321" y="0"/>
            <a:ext cx="1658679" cy="6858000"/>
            <a:chOff x="10533321" y="0"/>
            <a:chExt cx="1658679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A9C25B-A099-2510-7C2B-A7F26CC97543}"/>
                </a:ext>
              </a:extLst>
            </p:cNvPr>
            <p:cNvSpPr/>
            <p:nvPr/>
          </p:nvSpPr>
          <p:spPr>
            <a:xfrm>
              <a:off x="10533321" y="0"/>
              <a:ext cx="1658679" cy="6858000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9" name="Imagem 8" descr="LOGO_SENAI_BRANCO.png">
              <a:extLst>
                <a:ext uri="{FF2B5EF4-FFF2-40B4-BE49-F238E27FC236}">
                  <a16:creationId xmlns:a16="http://schemas.microsoft.com/office/drawing/2014/main" id="{7F6F1B7E-0099-9C63-6A74-5E79071E9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4086" y="5810192"/>
              <a:ext cx="1000125" cy="581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81451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711939" y="1825625"/>
            <a:ext cx="4681451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782790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DBA4536-C8B1-6B6E-89A5-40D4A9195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02833" cy="1325563"/>
          </a:xfrm>
        </p:spPr>
        <p:txBody>
          <a:bodyPr>
            <a:normAutofit/>
          </a:bodyPr>
          <a:lstStyle>
            <a:lvl1pPr>
              <a:defRPr sz="3600" i="1"/>
            </a:lvl1pPr>
          </a:lstStyle>
          <a:p>
            <a:endParaRPr lang="de-DE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6AB6E75-D25A-3DB2-3C7D-A9C673A01EA4}"/>
              </a:ext>
            </a:extLst>
          </p:cNvPr>
          <p:cNvGrpSpPr/>
          <p:nvPr userDrawn="1"/>
        </p:nvGrpSpPr>
        <p:grpSpPr>
          <a:xfrm>
            <a:off x="10533321" y="0"/>
            <a:ext cx="1658679" cy="6858000"/>
            <a:chOff x="10533321" y="0"/>
            <a:chExt cx="1658679" cy="6858000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3BE77F7E-5154-2AD6-E8F4-28B7C0B7488E}"/>
                </a:ext>
              </a:extLst>
            </p:cNvPr>
            <p:cNvSpPr/>
            <p:nvPr/>
          </p:nvSpPr>
          <p:spPr>
            <a:xfrm>
              <a:off x="10533321" y="0"/>
              <a:ext cx="1658679" cy="6858000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11" name="Imagem 10" descr="LOGO_SENAI_BRANCO.png">
              <a:extLst>
                <a:ext uri="{FF2B5EF4-FFF2-40B4-BE49-F238E27FC236}">
                  <a16:creationId xmlns:a16="http://schemas.microsoft.com/office/drawing/2014/main" id="{6A679E38-7851-63E2-7256-7C0BE0CD1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4086" y="5810192"/>
              <a:ext cx="1000125" cy="581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7FBD1D2-469D-455D-C48C-CCCCDDB1AD2B}"/>
              </a:ext>
            </a:extLst>
          </p:cNvPr>
          <p:cNvGrpSpPr/>
          <p:nvPr userDrawn="1"/>
        </p:nvGrpSpPr>
        <p:grpSpPr>
          <a:xfrm>
            <a:off x="10533321" y="0"/>
            <a:ext cx="1658679" cy="6858000"/>
            <a:chOff x="10533321" y="0"/>
            <a:chExt cx="1658679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4685FE-1748-BE59-BBEA-3423C14BD489}"/>
                </a:ext>
              </a:extLst>
            </p:cNvPr>
            <p:cNvSpPr/>
            <p:nvPr/>
          </p:nvSpPr>
          <p:spPr>
            <a:xfrm>
              <a:off x="10533321" y="0"/>
              <a:ext cx="1658679" cy="6858000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9" name="Imagem 8" descr="LOGO_SENAI_BRANCO.png">
              <a:extLst>
                <a:ext uri="{FF2B5EF4-FFF2-40B4-BE49-F238E27FC236}">
                  <a16:creationId xmlns:a16="http://schemas.microsoft.com/office/drawing/2014/main" id="{0A74B2E9-15A2-D1FE-593A-2D2950357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4086" y="5810192"/>
              <a:ext cx="1000125" cy="581025"/>
            </a:xfrm>
            <a:prstGeom prst="rect">
              <a:avLst/>
            </a:prstGeom>
          </p:spPr>
        </p:pic>
      </p:grpSp>
      <p:sp>
        <p:nvSpPr>
          <p:cNvPr id="10" name="Título 1">
            <a:extLst>
              <a:ext uri="{FF2B5EF4-FFF2-40B4-BE49-F238E27FC236}">
                <a16:creationId xmlns:a16="http://schemas.microsoft.com/office/drawing/2014/main" id="{796A7A20-03B2-0470-150D-FDAE7086D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517525"/>
            <a:ext cx="9502833" cy="1325563"/>
          </a:xfrm>
        </p:spPr>
        <p:txBody>
          <a:bodyPr>
            <a:normAutofit/>
          </a:bodyPr>
          <a:lstStyle>
            <a:lvl1pPr>
              <a:defRPr sz="3600" i="1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730433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89706D1-3BD7-A4F2-69FD-7AB13A753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02833" cy="1325563"/>
          </a:xfrm>
        </p:spPr>
        <p:txBody>
          <a:bodyPr>
            <a:normAutofit/>
          </a:bodyPr>
          <a:lstStyle>
            <a:lvl1pPr>
              <a:defRPr sz="3600" i="1"/>
            </a:lvl1pPr>
          </a:lstStyle>
          <a:p>
            <a:endParaRPr lang="de-DE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A75C656F-5CB2-016B-B196-8B665D3E44E5}"/>
              </a:ext>
            </a:extLst>
          </p:cNvPr>
          <p:cNvGrpSpPr/>
          <p:nvPr userDrawn="1"/>
        </p:nvGrpSpPr>
        <p:grpSpPr>
          <a:xfrm>
            <a:off x="10533321" y="0"/>
            <a:ext cx="1658679" cy="6858000"/>
            <a:chOff x="10533321" y="0"/>
            <a:chExt cx="1658679" cy="6858000"/>
          </a:xfrm>
        </p:grpSpPr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DC0EB040-18E8-6C4D-6FD4-D83A2FC77DBB}"/>
                </a:ext>
              </a:extLst>
            </p:cNvPr>
            <p:cNvSpPr/>
            <p:nvPr/>
          </p:nvSpPr>
          <p:spPr>
            <a:xfrm>
              <a:off x="10533321" y="0"/>
              <a:ext cx="1658679" cy="6858000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8" name="Imagem 7" descr="LOGO_SENAI_BRANCO.png">
              <a:extLst>
                <a:ext uri="{FF2B5EF4-FFF2-40B4-BE49-F238E27FC236}">
                  <a16:creationId xmlns:a16="http://schemas.microsoft.com/office/drawing/2014/main" id="{07384716-9E61-EACC-5A3B-5C458624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4086" y="5810192"/>
              <a:ext cx="1000125" cy="581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365125"/>
            <a:ext cx="5141219" cy="54959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713807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E79C2D5-AD69-0E28-78BD-BD15C5769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32237" cy="1325563"/>
          </a:xfrm>
        </p:spPr>
        <p:txBody>
          <a:bodyPr>
            <a:noAutofit/>
          </a:bodyPr>
          <a:lstStyle>
            <a:lvl1pPr>
              <a:defRPr sz="2000" i="1"/>
            </a:lvl1pPr>
          </a:lstStyle>
          <a:p>
            <a:endParaRPr lang="de-DE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9021B03-FE1A-2872-B6D0-516D14DA8F56}"/>
              </a:ext>
            </a:extLst>
          </p:cNvPr>
          <p:cNvGrpSpPr/>
          <p:nvPr userDrawn="1"/>
        </p:nvGrpSpPr>
        <p:grpSpPr>
          <a:xfrm>
            <a:off x="10533321" y="0"/>
            <a:ext cx="1658679" cy="6858000"/>
            <a:chOff x="10533321" y="0"/>
            <a:chExt cx="1658679" cy="6858000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FC330974-AE02-C652-63D4-FF981DA583F9}"/>
                </a:ext>
              </a:extLst>
            </p:cNvPr>
            <p:cNvSpPr/>
            <p:nvPr/>
          </p:nvSpPr>
          <p:spPr>
            <a:xfrm>
              <a:off x="10533321" y="0"/>
              <a:ext cx="1658679" cy="6858000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11" name="Imagem 10" descr="LOGO_SENAI_BRANCO.png">
              <a:extLst>
                <a:ext uri="{FF2B5EF4-FFF2-40B4-BE49-F238E27FC236}">
                  <a16:creationId xmlns:a16="http://schemas.microsoft.com/office/drawing/2014/main" id="{A2E4C1B6-5E25-9FE2-8C55-FAAA80E28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4086" y="5810192"/>
              <a:ext cx="1000125" cy="581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myfreitas/WorkshopTI_Senai/tree/main/Red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B252D-673D-528C-A42C-88D733349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453" y="241425"/>
            <a:ext cx="3974440" cy="1616203"/>
          </a:xfrm>
        </p:spPr>
        <p:txBody>
          <a:bodyPr anchor="b">
            <a:normAutofit/>
          </a:bodyPr>
          <a:lstStyle/>
          <a:p>
            <a:r>
              <a:rPr lang="pt-BR" sz="3200" dirty="0">
                <a:cs typeface="Calibri Light"/>
              </a:rPr>
              <a:t>Tipos de Redes: </a:t>
            </a:r>
            <a:br>
              <a:rPr lang="pt-BR" sz="3200" dirty="0">
                <a:cs typeface="Calibri Light"/>
              </a:rPr>
            </a:br>
            <a:r>
              <a:rPr lang="pt-BR" sz="3200" dirty="0">
                <a:cs typeface="Calibri Light"/>
              </a:rPr>
              <a:t>LAN, WAN, MAN, PAN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BD6199-F0A9-DCA7-8025-121B5396D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4453" y="2300438"/>
            <a:ext cx="4349825" cy="42968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buNone/>
            </a:pPr>
            <a:r>
              <a:rPr lang="pt-BR" sz="2000" b="1" i="0" dirty="0">
                <a:effectLst/>
                <a:latin typeface="Söhne"/>
              </a:rPr>
              <a:t>Rede Local (PAN – Metropolitan Area Network)</a:t>
            </a:r>
          </a:p>
          <a:p>
            <a:pPr marL="0" indent="0" algn="l">
              <a:buNone/>
            </a:pPr>
            <a:endParaRPr lang="pt-BR" sz="700" b="1" i="0" dirty="0">
              <a:effectLst/>
              <a:latin typeface="Söhne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000" b="1" i="0" dirty="0">
                <a:solidFill>
                  <a:srgbClr val="374151"/>
                </a:solidFill>
                <a:effectLst/>
                <a:latin typeface="+mj-lt"/>
              </a:rPr>
              <a:t>Descrição</a:t>
            </a:r>
            <a:r>
              <a:rPr lang="pt-BR" sz="2000" b="0" i="0" dirty="0">
                <a:solidFill>
                  <a:srgbClr val="374151"/>
                </a:solidFill>
                <a:effectLst/>
                <a:latin typeface="+mj-lt"/>
              </a:rPr>
              <a:t>: Rede de dispositivos centrada em torno de um indivíduo em um espaço pequeno, como uma sala.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sz="700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000" b="1" i="0" dirty="0">
                <a:solidFill>
                  <a:srgbClr val="374151"/>
                </a:solidFill>
                <a:effectLst/>
                <a:latin typeface="+mj-lt"/>
              </a:rPr>
              <a:t>Características</a:t>
            </a:r>
            <a:r>
              <a:rPr lang="pt-BR" sz="2000" b="0" i="0" dirty="0">
                <a:solidFill>
                  <a:srgbClr val="374151"/>
                </a:solidFill>
                <a:effectLst/>
                <a:latin typeface="+mj-lt"/>
              </a:rPr>
              <a:t>: Alcance limitado, conexão via Bluetooth ou USB.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sz="700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000" b="1" i="0" dirty="0">
                <a:solidFill>
                  <a:srgbClr val="374151"/>
                </a:solidFill>
                <a:effectLst/>
                <a:latin typeface="+mj-lt"/>
              </a:rPr>
              <a:t>Usos Comuns</a:t>
            </a:r>
            <a:r>
              <a:rPr lang="pt-BR" sz="2000" b="0" i="0" dirty="0">
                <a:solidFill>
                  <a:srgbClr val="374151"/>
                </a:solidFill>
                <a:effectLst/>
                <a:latin typeface="+mj-lt"/>
              </a:rPr>
              <a:t>: Conexão de smartphones, </a:t>
            </a:r>
            <a:r>
              <a:rPr lang="pt-BR" sz="2000" b="0" i="0" dirty="0" err="1">
                <a:solidFill>
                  <a:srgbClr val="374151"/>
                </a:solidFill>
                <a:effectLst/>
                <a:latin typeface="+mj-lt"/>
              </a:rPr>
              <a:t>smartwatches</a:t>
            </a:r>
            <a:r>
              <a:rPr lang="pt-BR" sz="2000" b="0" i="0" dirty="0">
                <a:solidFill>
                  <a:srgbClr val="374151"/>
                </a:solidFill>
                <a:effectLst/>
                <a:latin typeface="+mj-lt"/>
              </a:rPr>
              <a:t>, laptops e outros dispositivos pessoais.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845CD70-DE14-1C00-C1F9-83C99B37E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7" y="1492371"/>
            <a:ext cx="5376185" cy="35031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12956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B252D-673D-528C-A42C-88D733349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389" y="1138265"/>
            <a:ext cx="4843762" cy="1401183"/>
          </a:xfrm>
        </p:spPr>
        <p:txBody>
          <a:bodyPr anchor="t">
            <a:normAutofit/>
          </a:bodyPr>
          <a:lstStyle/>
          <a:p>
            <a:r>
              <a:rPr lang="pt-BR" sz="3000">
                <a:cs typeface="Calibri Light"/>
              </a:rPr>
              <a:t>Protocolo TCP/IP:</a:t>
            </a:r>
            <a:br>
              <a:rPr lang="pt-BR" sz="3000">
                <a:cs typeface="Calibri Light"/>
              </a:rPr>
            </a:br>
            <a:r>
              <a:rPr lang="pt-BR" sz="3000">
                <a:cs typeface="Calibri Light"/>
              </a:rPr>
              <a:t>Transmission Control Protocol/Internet Protocol </a:t>
            </a:r>
          </a:p>
        </p:txBody>
      </p:sp>
      <p:cxnSp>
        <p:nvCxnSpPr>
          <p:cNvPr id="6151" name="Straight Connector 6150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BD6199-F0A9-DCA7-8025-121B5396D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89" y="2551176"/>
            <a:ext cx="4843762" cy="36029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 sz="1900" b="1" i="0">
                <a:effectLst/>
                <a:latin typeface="+mj-lt"/>
              </a:rPr>
              <a:t>Descrição</a:t>
            </a:r>
            <a:r>
              <a:rPr lang="pt-BR" sz="1900" b="0" i="0">
                <a:effectLst/>
                <a:latin typeface="+mj-lt"/>
              </a:rPr>
              <a:t>: Desenvolvido para a ARPANET, base da internet moderna, divide as funções em quatro camadas.</a:t>
            </a:r>
          </a:p>
          <a:p>
            <a:endParaRPr lang="pt-BR" sz="1900" b="0" i="0"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900" b="1" i="0">
                <a:effectLst/>
                <a:latin typeface="+mj-lt"/>
              </a:rPr>
              <a:t>Camadas</a:t>
            </a:r>
            <a:r>
              <a:rPr lang="pt-BR" sz="1900" b="0" i="0">
                <a:effectLst/>
                <a:latin typeface="+mj-lt"/>
              </a:rPr>
              <a:t>: Enlace, Internet, Transporte, Aplicação.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900" b="0" i="0"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900" b="1" i="0">
                <a:effectLst/>
                <a:latin typeface="+mj-lt"/>
              </a:rPr>
              <a:t>Importância</a:t>
            </a:r>
            <a:r>
              <a:rPr lang="pt-BR" sz="1900" b="0" i="0">
                <a:effectLst/>
                <a:latin typeface="+mj-lt"/>
              </a:rPr>
              <a:t>: Amplamente adotado na internet, serve como base para a comunicação global, simplificando o design e a implementação de redes.</a:t>
            </a:r>
          </a:p>
        </p:txBody>
      </p:sp>
      <p:pic>
        <p:nvPicPr>
          <p:cNvPr id="6146" name="Picture 2" descr="Protocolo Tcpip Como Funciona E Quais As Suas Camadas Images">
            <a:extLst>
              <a:ext uri="{FF2B5EF4-FFF2-40B4-BE49-F238E27FC236}">
                <a16:creationId xmlns:a16="http://schemas.microsoft.com/office/drawing/2014/main" id="{E3A9335C-64B0-9B24-E1C6-47C58E046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8" b="-2"/>
          <a:stretch/>
        </p:blipFill>
        <p:spPr bwMode="auto">
          <a:xfrm>
            <a:off x="6018997" y="754271"/>
            <a:ext cx="5059387" cy="5059387"/>
          </a:xfrm>
          <a:custGeom>
            <a:avLst/>
            <a:gdLst/>
            <a:ahLst/>
            <a:cxnLst/>
            <a:rect l="l" t="t" r="r" b="b"/>
            <a:pathLst>
              <a:path w="4810442" h="4810442">
                <a:moveTo>
                  <a:pt x="2405221" y="0"/>
                </a:moveTo>
                <a:cubicBezTo>
                  <a:pt x="3733588" y="0"/>
                  <a:pt x="4810442" y="1076854"/>
                  <a:pt x="4810442" y="2405221"/>
                </a:cubicBezTo>
                <a:cubicBezTo>
                  <a:pt x="4810442" y="3733588"/>
                  <a:pt x="3733588" y="4810442"/>
                  <a:pt x="2405221" y="4810442"/>
                </a:cubicBezTo>
                <a:cubicBezTo>
                  <a:pt x="1076854" y="4810442"/>
                  <a:pt x="0" y="3733588"/>
                  <a:pt x="0" y="2405221"/>
                </a:cubicBezTo>
                <a:cubicBezTo>
                  <a:pt x="0" y="1076854"/>
                  <a:pt x="1076854" y="0"/>
                  <a:pt x="240522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669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B252D-673D-528C-A42C-88D733349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3672" y="1051637"/>
            <a:ext cx="5978539" cy="1401183"/>
          </a:xfrm>
        </p:spPr>
        <p:txBody>
          <a:bodyPr anchor="t">
            <a:normAutofit/>
          </a:bodyPr>
          <a:lstStyle/>
          <a:p>
            <a:r>
              <a:rPr lang="pt-BR" sz="3000" dirty="0">
                <a:cs typeface="Calibri Light"/>
              </a:rPr>
              <a:t>Protocolo TCP/IP:</a:t>
            </a:r>
            <a:br>
              <a:rPr lang="pt-BR" sz="3000" dirty="0">
                <a:cs typeface="Calibri Light"/>
              </a:rPr>
            </a:br>
            <a:r>
              <a:rPr lang="pt-BR" sz="2400" dirty="0" err="1">
                <a:cs typeface="Calibri Light"/>
              </a:rPr>
              <a:t>Transmission</a:t>
            </a:r>
            <a:r>
              <a:rPr lang="pt-BR" sz="2400" dirty="0">
                <a:cs typeface="Calibri Light"/>
              </a:rPr>
              <a:t> </a:t>
            </a:r>
            <a:r>
              <a:rPr lang="pt-BR" sz="2400" dirty="0" err="1">
                <a:cs typeface="Calibri Light"/>
              </a:rPr>
              <a:t>Control</a:t>
            </a:r>
            <a:r>
              <a:rPr lang="pt-BR" sz="2400" dirty="0">
                <a:cs typeface="Calibri Light"/>
              </a:rPr>
              <a:t> </a:t>
            </a:r>
            <a:r>
              <a:rPr lang="pt-BR" sz="2400" dirty="0" err="1">
                <a:cs typeface="Calibri Light"/>
              </a:rPr>
              <a:t>Protocol</a:t>
            </a:r>
            <a:r>
              <a:rPr lang="pt-BR" sz="2400" dirty="0">
                <a:cs typeface="Calibri Light"/>
              </a:rPr>
              <a:t>/Internet </a:t>
            </a:r>
            <a:r>
              <a:rPr lang="pt-BR" sz="2400" dirty="0" err="1">
                <a:cs typeface="Calibri Light"/>
              </a:rPr>
              <a:t>Protocol</a:t>
            </a:r>
            <a:r>
              <a:rPr lang="pt-BR" sz="2400" dirty="0">
                <a:cs typeface="Calibri Light"/>
              </a:rPr>
              <a:t> </a:t>
            </a:r>
            <a:endParaRPr lang="pt-BR" sz="3000" dirty="0">
              <a:cs typeface="Calibri Ligh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BD6199-F0A9-DCA7-8025-121B5396D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9301" y="2452820"/>
            <a:ext cx="4042612" cy="40249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 sz="1900" b="1" i="0" dirty="0">
                <a:effectLst/>
                <a:latin typeface="+mj-lt"/>
              </a:rPr>
              <a:t>Para cada tipo de recurso disponível na internet também existe um protocolo de comunicação específico, além do TCP/IP</a:t>
            </a:r>
            <a:endParaRPr lang="pt-BR" sz="1900" b="0" i="0" dirty="0">
              <a:effectLst/>
              <a:latin typeface="+mj-lt"/>
            </a:endParaRPr>
          </a:p>
          <a:p>
            <a:endParaRPr lang="pt-BR" sz="1900" b="0" i="0" dirty="0"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900" b="1" i="0" dirty="0">
                <a:effectLst/>
                <a:latin typeface="+mj-lt"/>
              </a:rPr>
              <a:t>Os protocolos podem ser divididos em serviços a cada camada: </a:t>
            </a:r>
          </a:p>
          <a:p>
            <a:pPr lvl="1"/>
            <a:r>
              <a:rPr lang="pt-BR" sz="16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Enlace, </a:t>
            </a:r>
          </a:p>
          <a:p>
            <a:pPr lvl="1"/>
            <a:r>
              <a:rPr lang="pt-BR" sz="16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Rede, </a:t>
            </a:r>
          </a:p>
          <a:p>
            <a:pPr lvl="1"/>
            <a:r>
              <a:rPr lang="pt-BR" sz="16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Transporte e </a:t>
            </a:r>
          </a:p>
          <a:p>
            <a:pPr lvl="1"/>
            <a:r>
              <a:rPr lang="pt-BR" sz="16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Aplicação</a:t>
            </a:r>
            <a:endParaRPr lang="pt-BR" sz="1600" b="0" i="0" dirty="0">
              <a:solidFill>
                <a:schemeClr val="bg1">
                  <a:lumMod val="65000"/>
                </a:schemeClr>
              </a:solidFill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sz="1900" b="0" i="0" dirty="0">
              <a:effectLst/>
              <a:latin typeface="+mj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5658AC7-BE20-C6CC-343F-88E4135C6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30" y="965010"/>
            <a:ext cx="6858957" cy="426150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85940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0EE290D-E1E7-41A3-98D4-3752095B3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55" y="563957"/>
            <a:ext cx="5978539" cy="1401183"/>
          </a:xfrm>
        </p:spPr>
        <p:txBody>
          <a:bodyPr anchor="t">
            <a:normAutofit/>
          </a:bodyPr>
          <a:lstStyle/>
          <a:p>
            <a:r>
              <a:rPr lang="pt-BR" sz="3000" dirty="0">
                <a:cs typeface="Calibri Light"/>
              </a:rPr>
              <a:t>Configurações de Rede no PC</a:t>
            </a:r>
            <a:br>
              <a:rPr lang="pt-BR" sz="3000" dirty="0">
                <a:cs typeface="Calibri Light"/>
              </a:rPr>
            </a:br>
            <a:endParaRPr lang="pt-BR" sz="3000" dirty="0">
              <a:cs typeface="Calibri Light"/>
            </a:endParaRP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C97166DC-FB90-4ECE-BC2A-CDA9BEAA8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306" y="1738717"/>
            <a:ext cx="8983580" cy="1157622"/>
          </a:xfrm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pt-BR" sz="1900" b="0" i="0" dirty="0" err="1">
                <a:effectLst/>
                <a:latin typeface="+mj-lt"/>
              </a:rPr>
              <a:t>ipconfig</a:t>
            </a:r>
            <a:r>
              <a:rPr lang="pt-BR" sz="1900" b="0" i="0" dirty="0">
                <a:effectLst/>
                <a:latin typeface="+mj-lt"/>
              </a:rPr>
              <a:t> /</a:t>
            </a:r>
            <a:r>
              <a:rPr lang="pt-BR" sz="1900" b="0" i="0" dirty="0" err="1">
                <a:effectLst/>
                <a:latin typeface="+mj-lt"/>
              </a:rPr>
              <a:t>all</a:t>
            </a:r>
            <a:endParaRPr lang="pt-BR" sz="1900" b="0" i="0" dirty="0">
              <a:effectLst/>
              <a:latin typeface="+mj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EDE4B1E-A57D-4B3A-8DB0-CFD570F91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66" y="2317528"/>
            <a:ext cx="9535381" cy="376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39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0EE290D-E1E7-41A3-98D4-3752095B3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55" y="563957"/>
            <a:ext cx="5978539" cy="1401183"/>
          </a:xfrm>
        </p:spPr>
        <p:txBody>
          <a:bodyPr anchor="t">
            <a:normAutofit/>
          </a:bodyPr>
          <a:lstStyle/>
          <a:p>
            <a:r>
              <a:rPr lang="pt-BR" sz="3000" dirty="0">
                <a:cs typeface="Calibri Light"/>
              </a:rPr>
              <a:t>Protocolo TCP/IP:</a:t>
            </a:r>
            <a:br>
              <a:rPr lang="pt-BR" sz="3000" dirty="0">
                <a:cs typeface="Calibri Light"/>
              </a:rPr>
            </a:br>
            <a:r>
              <a:rPr lang="pt-BR" sz="2400" dirty="0" err="1">
                <a:cs typeface="Calibri Light"/>
              </a:rPr>
              <a:t>Transmission</a:t>
            </a:r>
            <a:r>
              <a:rPr lang="pt-BR" sz="2400" dirty="0">
                <a:cs typeface="Calibri Light"/>
              </a:rPr>
              <a:t> </a:t>
            </a:r>
            <a:r>
              <a:rPr lang="pt-BR" sz="2400" dirty="0" err="1">
                <a:cs typeface="Calibri Light"/>
              </a:rPr>
              <a:t>Control</a:t>
            </a:r>
            <a:r>
              <a:rPr lang="pt-BR" sz="2400" dirty="0">
                <a:cs typeface="Calibri Light"/>
              </a:rPr>
              <a:t> </a:t>
            </a:r>
            <a:r>
              <a:rPr lang="pt-BR" sz="2400" dirty="0" err="1">
                <a:cs typeface="Calibri Light"/>
              </a:rPr>
              <a:t>Protocol</a:t>
            </a:r>
            <a:r>
              <a:rPr lang="pt-BR" sz="2400" dirty="0">
                <a:cs typeface="Calibri Light"/>
              </a:rPr>
              <a:t>/Internet </a:t>
            </a:r>
            <a:r>
              <a:rPr lang="pt-BR" sz="2400" dirty="0" err="1">
                <a:cs typeface="Calibri Light"/>
              </a:rPr>
              <a:t>Protocol</a:t>
            </a:r>
            <a:r>
              <a:rPr lang="pt-BR" sz="2400" dirty="0">
                <a:cs typeface="Calibri Light"/>
              </a:rPr>
              <a:t> </a:t>
            </a:r>
            <a:endParaRPr lang="pt-BR" sz="3000" dirty="0">
              <a:cs typeface="Calibri Light"/>
            </a:endParaRP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C97166DC-FB90-4ECE-BC2A-CDA9BEAA8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684" y="1965140"/>
            <a:ext cx="4042612" cy="402498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t-BR" sz="1900" b="1" i="0" dirty="0">
                <a:effectLst/>
                <a:latin typeface="+mj-lt"/>
              </a:rPr>
              <a:t>Principais parâmetros que devem ser configurados para que o protocolo TCP/IP funcione numa máquina:</a:t>
            </a:r>
            <a:endParaRPr lang="pt-BR" sz="1900" b="0" i="0" dirty="0">
              <a:effectLst/>
              <a:latin typeface="+mj-lt"/>
            </a:endParaRPr>
          </a:p>
          <a:p>
            <a:r>
              <a:rPr lang="pt-BR" sz="1900" b="0" i="0" dirty="0">
                <a:effectLst/>
                <a:latin typeface="+mj-lt"/>
              </a:rPr>
              <a:t>Número IP</a:t>
            </a:r>
          </a:p>
          <a:p>
            <a:r>
              <a:rPr lang="pt-BR" sz="1900" dirty="0">
                <a:latin typeface="+mj-lt"/>
              </a:rPr>
              <a:t>Máscara </a:t>
            </a:r>
            <a:r>
              <a:rPr lang="pt-BR" sz="1900" dirty="0" err="1">
                <a:latin typeface="+mj-lt"/>
              </a:rPr>
              <a:t>Sub-Rede</a:t>
            </a:r>
            <a:endParaRPr lang="pt-BR" sz="1900" dirty="0">
              <a:latin typeface="+mj-lt"/>
            </a:endParaRPr>
          </a:p>
          <a:p>
            <a:r>
              <a:rPr lang="pt-BR" sz="1900" b="0" i="0" dirty="0">
                <a:effectLst/>
                <a:latin typeface="+mj-lt"/>
              </a:rPr>
              <a:t>Gateway Pa</a:t>
            </a:r>
            <a:r>
              <a:rPr lang="pt-BR" sz="1900" dirty="0">
                <a:latin typeface="+mj-lt"/>
              </a:rPr>
              <a:t>drão</a:t>
            </a:r>
          </a:p>
          <a:p>
            <a:r>
              <a:rPr lang="pt-BR" sz="1900" b="0" i="0" dirty="0">
                <a:effectLst/>
                <a:latin typeface="+mj-lt"/>
              </a:rPr>
              <a:t>Número I</a:t>
            </a:r>
            <a:r>
              <a:rPr lang="pt-BR" sz="1900" dirty="0">
                <a:latin typeface="+mj-lt"/>
              </a:rPr>
              <a:t>P de um ou mais servidores DNS</a:t>
            </a:r>
            <a:endParaRPr lang="pt-BR" sz="1900" b="0" i="0" dirty="0"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sz="1900" b="0" i="0" dirty="0">
              <a:effectLst/>
              <a:latin typeface="+mj-lt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6CC94FB-F01F-4A6C-AB32-280476B3A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395" y="1816268"/>
            <a:ext cx="3696216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14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0EE290D-E1E7-41A3-98D4-3752095B3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55" y="563957"/>
            <a:ext cx="5978539" cy="1401183"/>
          </a:xfrm>
        </p:spPr>
        <p:txBody>
          <a:bodyPr anchor="t">
            <a:normAutofit/>
          </a:bodyPr>
          <a:lstStyle/>
          <a:p>
            <a:r>
              <a:rPr lang="pt-BR" sz="3000" dirty="0">
                <a:cs typeface="Calibri Light"/>
              </a:rPr>
              <a:t>Protocolo TCP/IP:</a:t>
            </a:r>
            <a:br>
              <a:rPr lang="pt-BR" sz="3000" dirty="0">
                <a:cs typeface="Calibri Light"/>
              </a:rPr>
            </a:br>
            <a:r>
              <a:rPr lang="pt-BR" sz="2400" dirty="0" err="1">
                <a:cs typeface="Calibri Light"/>
              </a:rPr>
              <a:t>Transmission</a:t>
            </a:r>
            <a:r>
              <a:rPr lang="pt-BR" sz="2400" dirty="0">
                <a:cs typeface="Calibri Light"/>
              </a:rPr>
              <a:t> </a:t>
            </a:r>
            <a:r>
              <a:rPr lang="pt-BR" sz="2400" dirty="0" err="1">
                <a:cs typeface="Calibri Light"/>
              </a:rPr>
              <a:t>Control</a:t>
            </a:r>
            <a:r>
              <a:rPr lang="pt-BR" sz="2400" dirty="0">
                <a:cs typeface="Calibri Light"/>
              </a:rPr>
              <a:t> </a:t>
            </a:r>
            <a:r>
              <a:rPr lang="pt-BR" sz="2400" dirty="0" err="1">
                <a:cs typeface="Calibri Light"/>
              </a:rPr>
              <a:t>Protocol</a:t>
            </a:r>
            <a:r>
              <a:rPr lang="pt-BR" sz="2400" dirty="0">
                <a:cs typeface="Calibri Light"/>
              </a:rPr>
              <a:t>/Internet </a:t>
            </a:r>
            <a:r>
              <a:rPr lang="pt-BR" sz="2400" dirty="0" err="1">
                <a:cs typeface="Calibri Light"/>
              </a:rPr>
              <a:t>Protocol</a:t>
            </a:r>
            <a:r>
              <a:rPr lang="pt-BR" sz="2400" dirty="0">
                <a:cs typeface="Calibri Light"/>
              </a:rPr>
              <a:t> </a:t>
            </a:r>
            <a:endParaRPr lang="pt-BR" sz="3000" dirty="0">
              <a:cs typeface="Calibri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443C3E5-8FEB-4EB7-AABC-CB3253F64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88" y="1833339"/>
            <a:ext cx="8901732" cy="409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1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0EE290D-E1E7-41A3-98D4-3752095B3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55" y="563957"/>
            <a:ext cx="5978539" cy="1401183"/>
          </a:xfrm>
        </p:spPr>
        <p:txBody>
          <a:bodyPr anchor="t">
            <a:normAutofit/>
          </a:bodyPr>
          <a:lstStyle/>
          <a:p>
            <a:r>
              <a:rPr lang="pt-BR" sz="3000" dirty="0">
                <a:cs typeface="Calibri Light"/>
              </a:rPr>
              <a:t>Protocolo TCP/IP:</a:t>
            </a:r>
            <a:br>
              <a:rPr lang="pt-BR" sz="3000" dirty="0">
                <a:cs typeface="Calibri Light"/>
              </a:rPr>
            </a:br>
            <a:r>
              <a:rPr lang="pt-BR" sz="2400" dirty="0" err="1">
                <a:cs typeface="Calibri Light"/>
              </a:rPr>
              <a:t>Transmission</a:t>
            </a:r>
            <a:r>
              <a:rPr lang="pt-BR" sz="2400" dirty="0">
                <a:cs typeface="Calibri Light"/>
              </a:rPr>
              <a:t> </a:t>
            </a:r>
            <a:r>
              <a:rPr lang="pt-BR" sz="2400" dirty="0" err="1">
                <a:cs typeface="Calibri Light"/>
              </a:rPr>
              <a:t>Control</a:t>
            </a:r>
            <a:r>
              <a:rPr lang="pt-BR" sz="2400" dirty="0">
                <a:cs typeface="Calibri Light"/>
              </a:rPr>
              <a:t> </a:t>
            </a:r>
            <a:r>
              <a:rPr lang="pt-BR" sz="2400" dirty="0" err="1">
                <a:cs typeface="Calibri Light"/>
              </a:rPr>
              <a:t>Protocol</a:t>
            </a:r>
            <a:r>
              <a:rPr lang="pt-BR" sz="2400" dirty="0">
                <a:cs typeface="Calibri Light"/>
              </a:rPr>
              <a:t>/Internet </a:t>
            </a:r>
            <a:r>
              <a:rPr lang="pt-BR" sz="2400" dirty="0" err="1">
                <a:cs typeface="Calibri Light"/>
              </a:rPr>
              <a:t>Protocol</a:t>
            </a:r>
            <a:r>
              <a:rPr lang="pt-BR" sz="2400" dirty="0">
                <a:cs typeface="Calibri Light"/>
              </a:rPr>
              <a:t> </a:t>
            </a:r>
            <a:endParaRPr lang="pt-BR" sz="3000" dirty="0">
              <a:cs typeface="Calibri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AEC62BC-F84C-4AA1-A918-51DBEFAA7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55" y="1577747"/>
            <a:ext cx="83153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86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FBA567E-2E30-49FE-9CEE-E3DBF4EB4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4"/>
          <a:stretch/>
        </p:blipFill>
        <p:spPr>
          <a:xfrm>
            <a:off x="1349828" y="1492643"/>
            <a:ext cx="7620000" cy="4790958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CFF28C2B-95A1-4D91-BEBB-812EE922D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55" y="563957"/>
            <a:ext cx="5978539" cy="1401183"/>
          </a:xfrm>
        </p:spPr>
        <p:txBody>
          <a:bodyPr anchor="t">
            <a:normAutofit/>
          </a:bodyPr>
          <a:lstStyle/>
          <a:p>
            <a:r>
              <a:rPr lang="pt-BR" sz="3000" dirty="0">
                <a:cs typeface="Calibri Light"/>
              </a:rPr>
              <a:t>Protocolo TCP/IP:</a:t>
            </a:r>
            <a:br>
              <a:rPr lang="pt-BR" sz="3000" dirty="0">
                <a:cs typeface="Calibri Light"/>
              </a:rPr>
            </a:br>
            <a:r>
              <a:rPr lang="pt-BR" sz="2400" dirty="0" err="1">
                <a:cs typeface="Calibri Light"/>
              </a:rPr>
              <a:t>Transmission</a:t>
            </a:r>
            <a:r>
              <a:rPr lang="pt-BR" sz="2400" dirty="0">
                <a:cs typeface="Calibri Light"/>
              </a:rPr>
              <a:t> </a:t>
            </a:r>
            <a:r>
              <a:rPr lang="pt-BR" sz="2400" dirty="0" err="1">
                <a:cs typeface="Calibri Light"/>
              </a:rPr>
              <a:t>Control</a:t>
            </a:r>
            <a:r>
              <a:rPr lang="pt-BR" sz="2400" dirty="0">
                <a:cs typeface="Calibri Light"/>
              </a:rPr>
              <a:t> </a:t>
            </a:r>
            <a:r>
              <a:rPr lang="pt-BR" sz="2400" dirty="0" err="1">
                <a:cs typeface="Calibri Light"/>
              </a:rPr>
              <a:t>Protocol</a:t>
            </a:r>
            <a:r>
              <a:rPr lang="pt-BR" sz="2400" dirty="0">
                <a:cs typeface="Calibri Light"/>
              </a:rPr>
              <a:t>/Internet </a:t>
            </a:r>
            <a:r>
              <a:rPr lang="pt-BR" sz="2400" dirty="0" err="1">
                <a:cs typeface="Calibri Light"/>
              </a:rPr>
              <a:t>Protocol</a:t>
            </a:r>
            <a:r>
              <a:rPr lang="pt-BR" sz="2400" dirty="0">
                <a:cs typeface="Calibri Light"/>
              </a:rPr>
              <a:t> </a:t>
            </a:r>
            <a:endParaRPr lang="pt-BR" sz="3000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80189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E1D4694-78FF-4C9B-8DDD-C7A5D2E45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923" y="3550363"/>
            <a:ext cx="7697274" cy="214342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320C12E-05F8-407F-B9FA-1E8FE42CB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42" t="4617" r="842" b="36461"/>
          <a:stretch/>
        </p:blipFill>
        <p:spPr>
          <a:xfrm>
            <a:off x="577527" y="2123272"/>
            <a:ext cx="7240010" cy="1184366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06F9F06C-579E-4B47-95B4-70374722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55" y="563957"/>
            <a:ext cx="5978539" cy="1401183"/>
          </a:xfrm>
        </p:spPr>
        <p:txBody>
          <a:bodyPr anchor="t">
            <a:normAutofit/>
          </a:bodyPr>
          <a:lstStyle/>
          <a:p>
            <a:r>
              <a:rPr lang="pt-BR" sz="3000" dirty="0">
                <a:cs typeface="Calibri Light"/>
              </a:rPr>
              <a:t>Protocolo TCP/IP:</a:t>
            </a:r>
            <a:br>
              <a:rPr lang="pt-BR" sz="3000" dirty="0">
                <a:cs typeface="Calibri Light"/>
              </a:rPr>
            </a:br>
            <a:r>
              <a:rPr lang="pt-BR" sz="2400" dirty="0" err="1">
                <a:cs typeface="Calibri Light"/>
              </a:rPr>
              <a:t>Transmission</a:t>
            </a:r>
            <a:r>
              <a:rPr lang="pt-BR" sz="2400" dirty="0">
                <a:cs typeface="Calibri Light"/>
              </a:rPr>
              <a:t> </a:t>
            </a:r>
            <a:r>
              <a:rPr lang="pt-BR" sz="2400" dirty="0" err="1">
                <a:cs typeface="Calibri Light"/>
              </a:rPr>
              <a:t>Control</a:t>
            </a:r>
            <a:r>
              <a:rPr lang="pt-BR" sz="2400" dirty="0">
                <a:cs typeface="Calibri Light"/>
              </a:rPr>
              <a:t> </a:t>
            </a:r>
            <a:r>
              <a:rPr lang="pt-BR" sz="2400" dirty="0" err="1">
                <a:cs typeface="Calibri Light"/>
              </a:rPr>
              <a:t>Protocol</a:t>
            </a:r>
            <a:r>
              <a:rPr lang="pt-BR" sz="2400" dirty="0">
                <a:cs typeface="Calibri Light"/>
              </a:rPr>
              <a:t>/Internet </a:t>
            </a:r>
            <a:r>
              <a:rPr lang="pt-BR" sz="2400" dirty="0" err="1">
                <a:cs typeface="Calibri Light"/>
              </a:rPr>
              <a:t>Protocol</a:t>
            </a:r>
            <a:r>
              <a:rPr lang="pt-BR" sz="2400" dirty="0">
                <a:cs typeface="Calibri Light"/>
              </a:rPr>
              <a:t> </a:t>
            </a:r>
            <a:endParaRPr lang="pt-BR" sz="3000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8499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4CDF5-15CB-4EAF-B580-8ED25E9E6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55" y="563957"/>
            <a:ext cx="5978539" cy="1401183"/>
          </a:xfrm>
        </p:spPr>
        <p:txBody>
          <a:bodyPr anchor="t">
            <a:normAutofit/>
          </a:bodyPr>
          <a:lstStyle/>
          <a:p>
            <a:r>
              <a:rPr lang="pt-BR" sz="3000" dirty="0">
                <a:cs typeface="Calibri Light"/>
              </a:rPr>
              <a:t>DNS</a:t>
            </a:r>
            <a:br>
              <a:rPr lang="pt-BR" sz="3000" dirty="0">
                <a:cs typeface="Calibri Light"/>
              </a:rPr>
            </a:br>
            <a:r>
              <a:rPr lang="pt-BR" sz="2400" dirty="0">
                <a:cs typeface="Calibri Light"/>
              </a:rPr>
              <a:t>Domain </a:t>
            </a:r>
            <a:r>
              <a:rPr lang="pt-BR" sz="2400" dirty="0" err="1">
                <a:cs typeface="Calibri Light"/>
              </a:rPr>
              <a:t>Name</a:t>
            </a:r>
            <a:r>
              <a:rPr lang="pt-BR" sz="2400" dirty="0">
                <a:cs typeface="Calibri Light"/>
              </a:rPr>
              <a:t> System</a:t>
            </a:r>
            <a:endParaRPr lang="pt-BR" sz="3000" dirty="0">
              <a:cs typeface="Calibri Ligh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D1ABDB-1758-41D0-BB9A-C50921D5B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55" y="1777500"/>
            <a:ext cx="6467475" cy="18573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343AF9A-5B47-4378-A952-7E54C8C42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21" y="3750853"/>
            <a:ext cx="8963454" cy="215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87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wnload Cisco Packet Tracer Terbaru Untuk Windows">
            <a:extLst>
              <a:ext uri="{FF2B5EF4-FFF2-40B4-BE49-F238E27FC236}">
                <a16:creationId xmlns:a16="http://schemas.microsoft.com/office/drawing/2014/main" id="{6E020E6E-0157-034B-CB79-9391A4FB3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4" b="23920"/>
          <a:stretch/>
        </p:blipFill>
        <p:spPr bwMode="auto">
          <a:xfrm>
            <a:off x="20" y="10"/>
            <a:ext cx="10554491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571F3B1-35D1-7945-4020-A66FCF8C74D5}"/>
              </a:ext>
            </a:extLst>
          </p:cNvPr>
          <p:cNvSpPr txBox="1"/>
          <p:nvPr/>
        </p:nvSpPr>
        <p:spPr>
          <a:xfrm>
            <a:off x="2821020" y="3830674"/>
            <a:ext cx="7470842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chemeClr val="accent1"/>
                </a:solidFill>
                <a:latin typeface="+mj-lt"/>
                <a:ea typeface="Calibri Light"/>
                <a:cs typeface="Calibri Light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 err="1">
                <a:solidFill>
                  <a:srgbClr val="00B0F0"/>
                </a:solidFill>
                <a:latin typeface="+mn-lt"/>
                <a:ea typeface="+mn-ea"/>
                <a:cs typeface="+mn-cs"/>
              </a:rPr>
              <a:t>Instrutor</a:t>
            </a:r>
            <a:r>
              <a:rPr lang="en-US" sz="28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: Anthony Samuel Sobral de Freitas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anthony.freitas@docente.senai.br 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5FB4679-097B-A03F-D359-614EE8798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983" y="5262174"/>
            <a:ext cx="1572043" cy="151800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8A56814-DCFE-26DB-2E16-90FA4A2E1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0" y="3659671"/>
            <a:ext cx="1839388" cy="254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96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0EE290D-E1E7-41A3-98D4-3752095B3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55" y="563957"/>
            <a:ext cx="5978539" cy="1401183"/>
          </a:xfrm>
        </p:spPr>
        <p:txBody>
          <a:bodyPr anchor="t">
            <a:normAutofit/>
          </a:bodyPr>
          <a:lstStyle/>
          <a:p>
            <a:r>
              <a:rPr lang="pt-BR" sz="3000" dirty="0">
                <a:cs typeface="Calibri Light"/>
              </a:rPr>
              <a:t>DHCP</a:t>
            </a:r>
            <a:br>
              <a:rPr lang="pt-BR" sz="3000" dirty="0">
                <a:cs typeface="Calibri Light"/>
              </a:rPr>
            </a:br>
            <a:r>
              <a:rPr lang="pt-BR" sz="2400" dirty="0" err="1">
                <a:cs typeface="Calibri Light"/>
              </a:rPr>
              <a:t>Dynamic</a:t>
            </a:r>
            <a:r>
              <a:rPr lang="pt-BR" sz="2400" dirty="0">
                <a:cs typeface="Calibri Light"/>
              </a:rPr>
              <a:t> Host </a:t>
            </a:r>
            <a:r>
              <a:rPr lang="pt-BR" sz="2400" dirty="0" err="1">
                <a:cs typeface="Calibri Light"/>
              </a:rPr>
              <a:t>Configuration</a:t>
            </a:r>
            <a:r>
              <a:rPr lang="pt-BR" sz="2400" dirty="0">
                <a:cs typeface="Calibri Light"/>
              </a:rPr>
              <a:t> </a:t>
            </a:r>
            <a:r>
              <a:rPr lang="pt-BR" sz="2400" dirty="0" err="1">
                <a:cs typeface="Calibri Light"/>
              </a:rPr>
              <a:t>Protocol</a:t>
            </a:r>
            <a:endParaRPr lang="pt-BR" sz="3000" dirty="0">
              <a:cs typeface="Calibri Light"/>
            </a:endParaRP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C97166DC-FB90-4ECE-BC2A-CDA9BEAA8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684" y="1965140"/>
            <a:ext cx="4042612" cy="402498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just"/>
            <a:r>
              <a:rPr lang="pt-BR" sz="1900" b="0" i="0" dirty="0">
                <a:effectLst/>
                <a:latin typeface="+mj-lt"/>
              </a:rPr>
              <a:t>É o mecanismo preferido para alocação dinâmica de endereços IP</a:t>
            </a:r>
          </a:p>
          <a:p>
            <a:pPr algn="just"/>
            <a:r>
              <a:rPr lang="pt-BR" sz="1900" dirty="0">
                <a:latin typeface="+mj-lt"/>
              </a:rPr>
              <a:t>Criado para facilitar a configuração e administração do protocolo TCP/IP em uma rede com um grande número de máquinas</a:t>
            </a:r>
          </a:p>
          <a:p>
            <a:pPr algn="just"/>
            <a:r>
              <a:rPr lang="pt-BR" sz="1900" b="0" i="0" dirty="0">
                <a:effectLst/>
                <a:latin typeface="+mj-lt"/>
              </a:rPr>
              <a:t>Gerencia informações </a:t>
            </a:r>
            <a:r>
              <a:rPr lang="pt-BR" sz="1900" dirty="0">
                <a:latin typeface="+mj-lt"/>
              </a:rPr>
              <a:t>sobre parâmetros de configuração do cliente como gateway padrão. nome do domínio, servidores DNS</a:t>
            </a:r>
            <a:endParaRPr lang="pt-BR" sz="1900" b="0" i="0" dirty="0">
              <a:effectLst/>
              <a:latin typeface="+mj-lt"/>
            </a:endParaRPr>
          </a:p>
          <a:p>
            <a:pPr algn="just"/>
            <a:r>
              <a:rPr lang="pt-BR" sz="1900" b="0" i="0" dirty="0">
                <a:effectLst/>
                <a:latin typeface="+mj-lt"/>
              </a:rPr>
              <a:t>Evita problemas de conectividade ou desorganização de redes como:</a:t>
            </a:r>
          </a:p>
          <a:p>
            <a:pPr lvl="1" algn="just"/>
            <a:r>
              <a:rPr lang="pt-BR" sz="1500" dirty="0">
                <a:latin typeface="+mj-lt"/>
              </a:rPr>
              <a:t>Mudança de endereços IP e gateway</a:t>
            </a:r>
          </a:p>
          <a:p>
            <a:pPr lvl="1" algn="just"/>
            <a:r>
              <a:rPr lang="pt-BR" sz="1500" b="0" i="0" dirty="0">
                <a:effectLst/>
                <a:latin typeface="+mj-lt"/>
              </a:rPr>
              <a:t>Conflito de endereços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900" b="0" i="0" dirty="0">
              <a:effectLst/>
              <a:latin typeface="+mj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9085E42-9811-4C17-8C60-42297478A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302" y="1518010"/>
            <a:ext cx="5603401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38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EE2A471-0E7F-4F33-BB90-C6828FF541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50" r="58021"/>
          <a:stretch/>
        </p:blipFill>
        <p:spPr>
          <a:xfrm>
            <a:off x="617756" y="1828800"/>
            <a:ext cx="3327227" cy="3873764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AAC482C9-2C22-483F-8756-BFCFDB10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55" y="563957"/>
            <a:ext cx="5978539" cy="1401183"/>
          </a:xfrm>
        </p:spPr>
        <p:txBody>
          <a:bodyPr anchor="t">
            <a:normAutofit/>
          </a:bodyPr>
          <a:lstStyle/>
          <a:p>
            <a:r>
              <a:rPr lang="pt-BR" sz="3000" dirty="0">
                <a:cs typeface="Calibri Light"/>
              </a:rPr>
              <a:t>Máscara </a:t>
            </a:r>
            <a:r>
              <a:rPr lang="pt-BR" sz="3000" dirty="0" err="1">
                <a:cs typeface="Calibri Light"/>
              </a:rPr>
              <a:t>Sub-Rede</a:t>
            </a:r>
            <a:r>
              <a:rPr lang="pt-BR" sz="3000" dirty="0">
                <a:cs typeface="Calibri Light"/>
              </a:rPr>
              <a:t>:</a:t>
            </a:r>
            <a:br>
              <a:rPr lang="pt-BR" sz="3000" dirty="0">
                <a:cs typeface="Calibri Light"/>
              </a:rPr>
            </a:br>
            <a:endParaRPr lang="pt-BR" sz="3000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20688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EE57BDA-120A-432A-8FCD-3930A4BA8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53965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99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4C4B668-9CF8-4E4D-8961-99E68E789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952" y="1452818"/>
            <a:ext cx="8125959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58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CC83F97-9982-4BB7-873C-8C5407BE4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5" y="1752366"/>
            <a:ext cx="8259328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9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B62BDF5-0EB4-41AC-A866-31BC50F89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03" y="965009"/>
            <a:ext cx="83153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76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B252D-673D-528C-A42C-88D733349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20" y="264418"/>
            <a:ext cx="6828138" cy="1401183"/>
          </a:xfrm>
        </p:spPr>
        <p:txBody>
          <a:bodyPr anchor="t">
            <a:normAutofit/>
          </a:bodyPr>
          <a:lstStyle/>
          <a:p>
            <a:r>
              <a:rPr lang="pt-BR" sz="3000" dirty="0">
                <a:cs typeface="Calibri Light"/>
              </a:rPr>
              <a:t>Cisco </a:t>
            </a:r>
            <a:r>
              <a:rPr lang="pt-BR" sz="3000" dirty="0" err="1">
                <a:cs typeface="Calibri Light"/>
              </a:rPr>
              <a:t>Packet</a:t>
            </a:r>
            <a:r>
              <a:rPr lang="pt-BR" sz="3000" dirty="0">
                <a:cs typeface="Calibri Light"/>
              </a:rPr>
              <a:t> </a:t>
            </a:r>
            <a:r>
              <a:rPr lang="pt-BR" sz="3000" dirty="0" err="1">
                <a:cs typeface="Calibri Light"/>
              </a:rPr>
              <a:t>Tracer</a:t>
            </a:r>
            <a:r>
              <a:rPr lang="pt-BR" sz="3000" dirty="0">
                <a:cs typeface="Calibri Light"/>
              </a:rPr>
              <a:t> 8.1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01DA35-8397-4A9F-B191-4E453762C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4" b="-1"/>
          <a:stretch/>
        </p:blipFill>
        <p:spPr>
          <a:xfrm>
            <a:off x="341820" y="1665601"/>
            <a:ext cx="6974370" cy="389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8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B252D-673D-528C-A42C-88D733349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74" y="264418"/>
            <a:ext cx="6627584" cy="1401183"/>
          </a:xfrm>
        </p:spPr>
        <p:txBody>
          <a:bodyPr anchor="t">
            <a:normAutofit/>
          </a:bodyPr>
          <a:lstStyle/>
          <a:p>
            <a:r>
              <a:rPr lang="pt-BR" sz="3000" dirty="0">
                <a:cs typeface="Calibri Light"/>
              </a:rPr>
              <a:t>Cisco </a:t>
            </a:r>
            <a:r>
              <a:rPr lang="pt-BR" sz="3000" dirty="0" err="1">
                <a:cs typeface="Calibri Light"/>
              </a:rPr>
              <a:t>Packet</a:t>
            </a:r>
            <a:r>
              <a:rPr lang="pt-BR" sz="3000" dirty="0">
                <a:cs typeface="Calibri Light"/>
              </a:rPr>
              <a:t> </a:t>
            </a:r>
            <a:r>
              <a:rPr lang="pt-BR" sz="3000" dirty="0" err="1">
                <a:cs typeface="Calibri Light"/>
              </a:rPr>
              <a:t>Tracer</a:t>
            </a:r>
            <a:r>
              <a:rPr lang="pt-BR" sz="3000" dirty="0">
                <a:cs typeface="Calibri Light"/>
              </a:rPr>
              <a:t> 8.1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680A5C4-B071-4764-92CA-DBE2B3BB9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74" y="1484767"/>
            <a:ext cx="7184096" cy="405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74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B252D-673D-528C-A42C-88D733349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" y="264418"/>
            <a:ext cx="7095300" cy="1401183"/>
          </a:xfrm>
        </p:spPr>
        <p:txBody>
          <a:bodyPr anchor="t">
            <a:normAutofit/>
          </a:bodyPr>
          <a:lstStyle/>
          <a:p>
            <a:r>
              <a:rPr lang="pt-BR" sz="3000" dirty="0">
                <a:cs typeface="Calibri Light"/>
              </a:rPr>
              <a:t>Ambiente Cisco </a:t>
            </a:r>
            <a:r>
              <a:rPr lang="pt-BR" sz="3000" dirty="0" err="1">
                <a:cs typeface="Calibri Light"/>
              </a:rPr>
              <a:t>Packet</a:t>
            </a:r>
            <a:r>
              <a:rPr lang="pt-BR" sz="3000" dirty="0">
                <a:cs typeface="Calibri Light"/>
              </a:rPr>
              <a:t> </a:t>
            </a:r>
            <a:r>
              <a:rPr lang="pt-BR" sz="3000" dirty="0" err="1">
                <a:cs typeface="Calibri Light"/>
              </a:rPr>
              <a:t>Tracer</a:t>
            </a:r>
            <a:r>
              <a:rPr lang="pt-BR" sz="3000" dirty="0">
                <a:cs typeface="Calibri Light"/>
              </a:rPr>
              <a:t> 8.1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BD6199-F0A9-DCA7-8025-121B5396D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9301" y="2452820"/>
            <a:ext cx="4042612" cy="40249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 sz="1900" b="1" i="0" dirty="0">
                <a:effectLst/>
                <a:latin typeface="+mj-lt"/>
              </a:rPr>
              <a:t>Para cada tipo de recurso disponível na internet também existe um protocolo de comunicação específico, além do TCP/IP</a:t>
            </a:r>
            <a:endParaRPr lang="pt-BR" sz="1900" b="0" i="0" dirty="0">
              <a:effectLst/>
              <a:latin typeface="+mj-lt"/>
            </a:endParaRPr>
          </a:p>
          <a:p>
            <a:endParaRPr lang="pt-BR" sz="1900" b="0" i="0" dirty="0"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900" b="1" i="0" dirty="0">
                <a:effectLst/>
                <a:latin typeface="+mj-lt"/>
              </a:rPr>
              <a:t>Os protocolos podem ser divididos em serviços a cada camada: </a:t>
            </a:r>
          </a:p>
          <a:p>
            <a:pPr lvl="1"/>
            <a:r>
              <a:rPr lang="pt-BR" sz="16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Enlace, </a:t>
            </a:r>
          </a:p>
          <a:p>
            <a:pPr lvl="1"/>
            <a:r>
              <a:rPr lang="pt-BR" sz="16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Rede, </a:t>
            </a:r>
          </a:p>
          <a:p>
            <a:pPr lvl="1"/>
            <a:r>
              <a:rPr lang="pt-BR" sz="16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Transporte e </a:t>
            </a:r>
          </a:p>
          <a:p>
            <a:pPr lvl="1"/>
            <a:r>
              <a:rPr lang="pt-BR" sz="16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Aplicação</a:t>
            </a:r>
            <a:endParaRPr lang="pt-BR" sz="1600" b="0" i="0" dirty="0">
              <a:solidFill>
                <a:schemeClr val="bg1">
                  <a:lumMod val="65000"/>
                </a:schemeClr>
              </a:solidFill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sz="1900" b="0" i="0" dirty="0">
              <a:effectLst/>
              <a:latin typeface="+mj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4D9EDEE-3A14-4904-A18D-CB0B61867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6" y="1747305"/>
            <a:ext cx="6434129" cy="352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39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B252D-673D-528C-A42C-88D733349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" y="264418"/>
            <a:ext cx="7095300" cy="1401183"/>
          </a:xfrm>
        </p:spPr>
        <p:txBody>
          <a:bodyPr anchor="t">
            <a:normAutofit/>
          </a:bodyPr>
          <a:lstStyle/>
          <a:p>
            <a:r>
              <a:rPr lang="pt-BR" sz="3000" dirty="0">
                <a:cs typeface="Calibri Light"/>
              </a:rPr>
              <a:t>Ambiente Cisco </a:t>
            </a:r>
            <a:r>
              <a:rPr lang="pt-BR" sz="3000" dirty="0" err="1">
                <a:cs typeface="Calibri Light"/>
              </a:rPr>
              <a:t>Packet</a:t>
            </a:r>
            <a:r>
              <a:rPr lang="pt-BR" sz="3000" dirty="0">
                <a:cs typeface="Calibri Light"/>
              </a:rPr>
              <a:t> </a:t>
            </a:r>
            <a:r>
              <a:rPr lang="pt-BR" sz="3000" dirty="0" err="1">
                <a:cs typeface="Calibri Light"/>
              </a:rPr>
              <a:t>Tracer</a:t>
            </a:r>
            <a:r>
              <a:rPr lang="pt-BR" sz="3000" dirty="0">
                <a:cs typeface="Calibri Light"/>
              </a:rPr>
              <a:t> 8.1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8F32747-13E2-4B50-B6C0-D9F6CAF67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87" y="1185862"/>
            <a:ext cx="920115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11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Rectangle 2056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4" name="Rectangle 2058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6" name="Group 2060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2062" name="Straight Connector 2061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3" name="Straight Connector 2062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4" name="Straight Connector 2063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5" name="Straight Connector 2064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BE0D975-7725-493F-8862-ED40C46BE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68" name="Oval 2067">
              <a:extLst>
                <a:ext uri="{FF2B5EF4-FFF2-40B4-BE49-F238E27FC236}">
                  <a16:creationId xmlns:a16="http://schemas.microsoft.com/office/drawing/2014/main" id="{683F0D96-8CD4-4CDE-B0CC-657797260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9" name="Oval 2068">
              <a:extLst>
                <a:ext uri="{FF2B5EF4-FFF2-40B4-BE49-F238E27FC236}">
                  <a16:creationId xmlns:a16="http://schemas.microsoft.com/office/drawing/2014/main" id="{924C51D7-954A-4143-B39C-4752FA3B6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0" name="Oval 2069">
              <a:extLst>
                <a:ext uri="{FF2B5EF4-FFF2-40B4-BE49-F238E27FC236}">
                  <a16:creationId xmlns:a16="http://schemas.microsoft.com/office/drawing/2014/main" id="{B491EF17-1635-4AEB-AC11-07BA2A119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1" name="Oval 2070">
              <a:extLst>
                <a:ext uri="{FF2B5EF4-FFF2-40B4-BE49-F238E27FC236}">
                  <a16:creationId xmlns:a16="http://schemas.microsoft.com/office/drawing/2014/main" id="{32F202BA-4686-4BC5-8CA5-60010A0FC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2" name="Oval 2071">
              <a:extLst>
                <a:ext uri="{FF2B5EF4-FFF2-40B4-BE49-F238E27FC236}">
                  <a16:creationId xmlns:a16="http://schemas.microsoft.com/office/drawing/2014/main" id="{753C14B0-1161-49D1-9AAC-B4BAD7436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3" name="Oval 2072">
              <a:extLst>
                <a:ext uri="{FF2B5EF4-FFF2-40B4-BE49-F238E27FC236}">
                  <a16:creationId xmlns:a16="http://schemas.microsoft.com/office/drawing/2014/main" id="{C8E96422-DF7F-4DB7-9786-EABEBF8BC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75" name="Rectangle 2074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078" name="Straight Connector 2077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0" name="Straight Connector 2079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2" name="Picture 4" descr="História da Internet - Evolução da rede da Guerra Fria aos dias atuais">
            <a:extLst>
              <a:ext uri="{FF2B5EF4-FFF2-40B4-BE49-F238E27FC236}">
                <a16:creationId xmlns:a16="http://schemas.microsoft.com/office/drawing/2014/main" id="{0B69E7F5-C2A5-F287-0702-6A46BDC1A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70" y="28500"/>
            <a:ext cx="10502537" cy="299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3" name="Rectangle 2082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086" name="Straight Connector 2085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7" name="Straight Connector 2086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8" name="Straight Connector 2087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ítulo 7">
            <a:extLst>
              <a:ext uri="{FF2B5EF4-FFF2-40B4-BE49-F238E27FC236}">
                <a16:creationId xmlns:a16="http://schemas.microsoft.com/office/drawing/2014/main" id="{2F700B95-E2EB-A575-48C2-A5D4A025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0" y="3702958"/>
            <a:ext cx="4651076" cy="212958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História e Evolução das Redes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733BA4-FD65-9EA2-873D-179D993D31C9}"/>
              </a:ext>
            </a:extLst>
          </p:cNvPr>
          <p:cNvSpPr txBox="1"/>
          <p:nvPr/>
        </p:nvSpPr>
        <p:spPr>
          <a:xfrm>
            <a:off x="5145669" y="3258256"/>
            <a:ext cx="5386338" cy="3257808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b="1" dirty="0" err="1">
                <a:solidFill>
                  <a:schemeClr val="bg1"/>
                </a:solidFill>
                <a:latin typeface="+mj-lt"/>
              </a:rPr>
              <a:t>Origens</a:t>
            </a:r>
            <a:r>
              <a:rPr lang="en-US" sz="1900" b="1" dirty="0">
                <a:solidFill>
                  <a:schemeClr val="bg1"/>
                </a:solidFill>
                <a:latin typeface="+mj-lt"/>
              </a:rPr>
              <a:t> - </a:t>
            </a:r>
            <a:r>
              <a:rPr lang="pt-BR" sz="1900" b="1" i="0" dirty="0">
                <a:solidFill>
                  <a:schemeClr val="bg1"/>
                </a:solidFill>
                <a:effectLst/>
                <a:latin typeface="+mj-lt"/>
              </a:rPr>
              <a:t>1950s e 1960s: Primórdios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Primeiras redes de comunicação para fins militares e acadêmicos.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Destaque para a ARPANET, precursora da internet moderna.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1800" b="1" dirty="0" err="1">
                <a:solidFill>
                  <a:schemeClr val="bg1"/>
                </a:solidFill>
                <a:latin typeface="+mj-lt"/>
              </a:rPr>
              <a:t>Evolução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 - </a:t>
            </a:r>
            <a:r>
              <a:rPr lang="pt-BR" sz="1800" b="1" i="0" dirty="0">
                <a:solidFill>
                  <a:schemeClr val="bg1"/>
                </a:solidFill>
                <a:effectLst/>
                <a:latin typeface="+mj-lt"/>
              </a:rPr>
              <a:t>1970s e 1980s: Expansão e Padronização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Desenvolvimento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protocolos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como</a:t>
            </a:r>
            <a:r>
              <a:rPr lang="en-US" dirty="0">
                <a:solidFill>
                  <a:schemeClr val="bg1"/>
                </a:solidFill>
              </a:rPr>
              <a:t> TCP/IP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Aumento</a:t>
            </a:r>
            <a:r>
              <a:rPr lang="en-US" dirty="0">
                <a:solidFill>
                  <a:schemeClr val="bg1"/>
                </a:solidFill>
              </a:rPr>
              <a:t> de Redes </a:t>
            </a:r>
            <a:r>
              <a:rPr lang="en-US" dirty="0" err="1">
                <a:solidFill>
                  <a:schemeClr val="bg1"/>
                </a:solidFill>
              </a:rPr>
              <a:t>locais</a:t>
            </a:r>
            <a:r>
              <a:rPr lang="en-US" dirty="0">
                <a:solidFill>
                  <a:schemeClr val="bg1"/>
                </a:solidFill>
              </a:rPr>
              <a:t> (LAN’s)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empresas</a:t>
            </a:r>
            <a:endParaRPr lang="en-US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4F02CFB-CA21-D266-4464-58398BB9342B}"/>
              </a:ext>
            </a:extLst>
          </p:cNvPr>
          <p:cNvGrpSpPr/>
          <p:nvPr/>
        </p:nvGrpSpPr>
        <p:grpSpPr>
          <a:xfrm>
            <a:off x="10535056" y="1"/>
            <a:ext cx="1656944" cy="6858000"/>
            <a:chOff x="10533321" y="0"/>
            <a:chExt cx="1658679" cy="6858000"/>
          </a:xfrm>
        </p:grpSpPr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2F1BC429-60EE-E275-1BE3-D61C98A2C688}"/>
                </a:ext>
              </a:extLst>
            </p:cNvPr>
            <p:cNvSpPr/>
            <p:nvPr/>
          </p:nvSpPr>
          <p:spPr>
            <a:xfrm>
              <a:off x="10533321" y="0"/>
              <a:ext cx="1658679" cy="6858000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14" name="Imagem 13" descr="LOGO_SENAI_BRANCO.png">
              <a:extLst>
                <a:ext uri="{FF2B5EF4-FFF2-40B4-BE49-F238E27FC236}">
                  <a16:creationId xmlns:a16="http://schemas.microsoft.com/office/drawing/2014/main" id="{85A69F84-BCA7-713F-C72D-7580B2D51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64086" y="5810192"/>
              <a:ext cx="1000125" cy="581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56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B252D-673D-528C-A42C-88D733349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" y="264418"/>
            <a:ext cx="7095300" cy="1401183"/>
          </a:xfrm>
        </p:spPr>
        <p:txBody>
          <a:bodyPr anchor="t">
            <a:normAutofit/>
          </a:bodyPr>
          <a:lstStyle/>
          <a:p>
            <a:r>
              <a:rPr lang="pt-BR" sz="3000" dirty="0">
                <a:cs typeface="Calibri Light"/>
              </a:rPr>
              <a:t>Ambiente Cisco </a:t>
            </a:r>
            <a:r>
              <a:rPr lang="pt-BR" sz="3000" dirty="0" err="1">
                <a:cs typeface="Calibri Light"/>
              </a:rPr>
              <a:t>Packet</a:t>
            </a:r>
            <a:r>
              <a:rPr lang="pt-BR" sz="3000" dirty="0">
                <a:cs typeface="Calibri Light"/>
              </a:rPr>
              <a:t> </a:t>
            </a:r>
            <a:r>
              <a:rPr lang="pt-BR" sz="3000" dirty="0" err="1">
                <a:cs typeface="Calibri Light"/>
              </a:rPr>
              <a:t>Tracer</a:t>
            </a:r>
            <a:r>
              <a:rPr lang="pt-BR" sz="3000" dirty="0">
                <a:cs typeface="Calibri Light"/>
              </a:rPr>
              <a:t> 8.1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DD879D-6E1D-4885-B893-37686C342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76" y="1185862"/>
            <a:ext cx="920115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23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B252D-673D-528C-A42C-88D733349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" y="264418"/>
            <a:ext cx="7095300" cy="1401183"/>
          </a:xfrm>
        </p:spPr>
        <p:txBody>
          <a:bodyPr anchor="t">
            <a:normAutofit/>
          </a:bodyPr>
          <a:lstStyle/>
          <a:p>
            <a:r>
              <a:rPr lang="pt-BR" sz="3000" dirty="0">
                <a:cs typeface="Calibri Light"/>
              </a:rPr>
              <a:t>Ambiente Cisco </a:t>
            </a:r>
            <a:r>
              <a:rPr lang="pt-BR" sz="3000" dirty="0" err="1">
                <a:cs typeface="Calibri Light"/>
              </a:rPr>
              <a:t>Packet</a:t>
            </a:r>
            <a:r>
              <a:rPr lang="pt-BR" sz="3000" dirty="0">
                <a:cs typeface="Calibri Light"/>
              </a:rPr>
              <a:t> </a:t>
            </a:r>
            <a:r>
              <a:rPr lang="pt-BR" sz="3000" dirty="0" err="1">
                <a:cs typeface="Calibri Light"/>
              </a:rPr>
              <a:t>Tracer</a:t>
            </a:r>
            <a:r>
              <a:rPr lang="pt-BR" sz="3000" dirty="0">
                <a:cs typeface="Calibri Light"/>
              </a:rPr>
              <a:t> 8.1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7306DF9-83F5-4508-8059-26948EB4E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684" y="1965140"/>
            <a:ext cx="4042612" cy="402498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just"/>
            <a:r>
              <a:rPr lang="pt-BR" sz="1900" b="0" i="0" dirty="0">
                <a:effectLst/>
                <a:latin typeface="+mj-lt"/>
              </a:rPr>
              <a:t>É o mecanismo preferido para alocação dinâmica de endereços IP</a:t>
            </a:r>
          </a:p>
          <a:p>
            <a:pPr algn="just"/>
            <a:r>
              <a:rPr lang="pt-BR" sz="1900" dirty="0">
                <a:latin typeface="+mj-lt"/>
              </a:rPr>
              <a:t>Criado para facilitar a configuração e administração do protocolo TCP/IP em uma rede com um grande número de máquinas</a:t>
            </a:r>
          </a:p>
          <a:p>
            <a:pPr algn="just"/>
            <a:r>
              <a:rPr lang="pt-BR" sz="1900" b="0" i="0" dirty="0">
                <a:effectLst/>
                <a:latin typeface="+mj-lt"/>
              </a:rPr>
              <a:t>Gerencia informações </a:t>
            </a:r>
            <a:r>
              <a:rPr lang="pt-BR" sz="1900" dirty="0">
                <a:latin typeface="+mj-lt"/>
              </a:rPr>
              <a:t>sobre parâmetros de configuração do cliente como gateway padrão. nome do domínio, servidores DNS</a:t>
            </a:r>
            <a:endParaRPr lang="pt-BR" sz="1900" b="0" i="0" dirty="0">
              <a:effectLst/>
              <a:latin typeface="+mj-lt"/>
            </a:endParaRPr>
          </a:p>
          <a:p>
            <a:pPr algn="just"/>
            <a:r>
              <a:rPr lang="pt-BR" sz="1900" b="0" i="0" dirty="0">
                <a:effectLst/>
                <a:latin typeface="+mj-lt"/>
              </a:rPr>
              <a:t>Evita problemas de conectividade ou desorganização de redes como:</a:t>
            </a:r>
          </a:p>
          <a:p>
            <a:pPr lvl="1" algn="just"/>
            <a:r>
              <a:rPr lang="pt-BR" sz="1500" dirty="0">
                <a:latin typeface="+mj-lt"/>
              </a:rPr>
              <a:t>Mudança de endereços IP e gateway</a:t>
            </a:r>
          </a:p>
          <a:p>
            <a:pPr lvl="1" algn="just"/>
            <a:r>
              <a:rPr lang="pt-BR" sz="1500" b="0" i="0" dirty="0">
                <a:effectLst/>
                <a:latin typeface="+mj-lt"/>
              </a:rPr>
              <a:t>Conflito de endereços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900" b="0" i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7578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B252D-673D-528C-A42C-88D733349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" y="264418"/>
            <a:ext cx="7095300" cy="1401183"/>
          </a:xfrm>
        </p:spPr>
        <p:txBody>
          <a:bodyPr anchor="t">
            <a:normAutofit/>
          </a:bodyPr>
          <a:lstStyle/>
          <a:p>
            <a:r>
              <a:rPr lang="pt-BR" sz="3000" dirty="0">
                <a:cs typeface="Calibri Light"/>
              </a:rPr>
              <a:t>Ambiente Cisco </a:t>
            </a:r>
            <a:r>
              <a:rPr lang="pt-BR" sz="3000" dirty="0" err="1">
                <a:cs typeface="Calibri Light"/>
              </a:rPr>
              <a:t>Packet</a:t>
            </a:r>
            <a:r>
              <a:rPr lang="pt-BR" sz="3000" dirty="0">
                <a:cs typeface="Calibri Light"/>
              </a:rPr>
              <a:t> </a:t>
            </a:r>
            <a:r>
              <a:rPr lang="pt-BR" sz="3000" dirty="0" err="1">
                <a:cs typeface="Calibri Light"/>
              </a:rPr>
              <a:t>Tracer</a:t>
            </a:r>
            <a:r>
              <a:rPr lang="pt-BR" sz="3000" dirty="0">
                <a:cs typeface="Calibri Light"/>
              </a:rPr>
              <a:t> 8.1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192ED1-3C41-4972-B70E-8CA4FC98D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75"/>
          <a:stretch/>
        </p:blipFill>
        <p:spPr>
          <a:xfrm>
            <a:off x="306791" y="1175658"/>
            <a:ext cx="4496427" cy="23828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87CAE35-C4CD-4E5A-A3D5-681CC5B3D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94"/>
          <a:stretch/>
        </p:blipFill>
        <p:spPr>
          <a:xfrm>
            <a:off x="4025156" y="2110773"/>
            <a:ext cx="6439054" cy="462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0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B252D-673D-528C-A42C-88D733349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" y="264418"/>
            <a:ext cx="7095300" cy="1401183"/>
          </a:xfrm>
        </p:spPr>
        <p:txBody>
          <a:bodyPr anchor="t">
            <a:normAutofit/>
          </a:bodyPr>
          <a:lstStyle/>
          <a:p>
            <a:r>
              <a:rPr lang="pt-BR" sz="3000" dirty="0">
                <a:cs typeface="Calibri Light"/>
              </a:rPr>
              <a:t>Ambiente Cisco </a:t>
            </a:r>
            <a:r>
              <a:rPr lang="pt-BR" sz="3000" dirty="0" err="1">
                <a:cs typeface="Calibri Light"/>
              </a:rPr>
              <a:t>Packet</a:t>
            </a:r>
            <a:r>
              <a:rPr lang="pt-BR" sz="3000" dirty="0">
                <a:cs typeface="Calibri Light"/>
              </a:rPr>
              <a:t> </a:t>
            </a:r>
            <a:r>
              <a:rPr lang="pt-BR" sz="3000" dirty="0" err="1">
                <a:cs typeface="Calibri Light"/>
              </a:rPr>
              <a:t>Tracer</a:t>
            </a:r>
            <a:r>
              <a:rPr lang="pt-BR" sz="3000" dirty="0">
                <a:cs typeface="Calibri Light"/>
              </a:rPr>
              <a:t> 8.1</a:t>
            </a:r>
            <a:br>
              <a:rPr lang="pt-BR" sz="3000" dirty="0">
                <a:cs typeface="Calibri Light"/>
              </a:rPr>
            </a:br>
            <a:r>
              <a:rPr lang="pt-BR" sz="3000" dirty="0">
                <a:cs typeface="Calibri Light"/>
              </a:rPr>
              <a:t>Falhas de Conexão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A9644E-CEBA-451C-8DBA-ED8F3F8C76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08"/>
          <a:stretch/>
        </p:blipFill>
        <p:spPr>
          <a:xfrm>
            <a:off x="1541650" y="1550126"/>
            <a:ext cx="7994235" cy="504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01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B252D-673D-528C-A42C-88D733349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" y="264418"/>
            <a:ext cx="7095300" cy="1401183"/>
          </a:xfrm>
        </p:spPr>
        <p:txBody>
          <a:bodyPr anchor="t">
            <a:normAutofit/>
          </a:bodyPr>
          <a:lstStyle/>
          <a:p>
            <a:r>
              <a:rPr lang="pt-BR" sz="3000" dirty="0">
                <a:cs typeface="Calibri Light"/>
              </a:rPr>
              <a:t>Ambiente Cisco </a:t>
            </a:r>
            <a:r>
              <a:rPr lang="pt-BR" sz="3000" dirty="0" err="1">
                <a:cs typeface="Calibri Light"/>
              </a:rPr>
              <a:t>Packet</a:t>
            </a:r>
            <a:r>
              <a:rPr lang="pt-BR" sz="3000" dirty="0">
                <a:cs typeface="Calibri Light"/>
              </a:rPr>
              <a:t> </a:t>
            </a:r>
            <a:r>
              <a:rPr lang="pt-BR" sz="3000" dirty="0" err="1">
                <a:cs typeface="Calibri Light"/>
              </a:rPr>
              <a:t>Tracer</a:t>
            </a:r>
            <a:r>
              <a:rPr lang="pt-BR" sz="3000" dirty="0">
                <a:cs typeface="Calibri Light"/>
              </a:rPr>
              <a:t> 8.1</a:t>
            </a:r>
            <a:br>
              <a:rPr lang="pt-BR" sz="3000" dirty="0">
                <a:cs typeface="Calibri Light"/>
              </a:rPr>
            </a:br>
            <a:r>
              <a:rPr lang="pt-BR" sz="3000" dirty="0">
                <a:cs typeface="Calibri Light"/>
              </a:rPr>
              <a:t>Criação de </a:t>
            </a:r>
            <a:r>
              <a:rPr lang="pt-BR" sz="3000" dirty="0" err="1">
                <a:cs typeface="Calibri Light"/>
              </a:rPr>
              <a:t>Sub-Redes</a:t>
            </a:r>
            <a:endParaRPr lang="pt-BR" sz="3000" dirty="0">
              <a:cs typeface="Calibri Light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81B00FE-84D2-44DD-B1C6-25E384381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754" y="1228279"/>
            <a:ext cx="7201988" cy="5530766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D99BBC47-9FC2-424F-82AB-5280D4457AA9}"/>
              </a:ext>
            </a:extLst>
          </p:cNvPr>
          <p:cNvCxnSpPr>
            <a:cxnSpLocks/>
          </p:cNvCxnSpPr>
          <p:nvPr/>
        </p:nvCxnSpPr>
        <p:spPr>
          <a:xfrm flipV="1">
            <a:off x="7169958" y="2360026"/>
            <a:ext cx="528418" cy="59504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77B7FEE-3C4C-482F-974C-2DCA7EF22F0E}"/>
              </a:ext>
            </a:extLst>
          </p:cNvPr>
          <p:cNvSpPr txBox="1"/>
          <p:nvPr/>
        </p:nvSpPr>
        <p:spPr>
          <a:xfrm>
            <a:off x="5187356" y="2797348"/>
            <a:ext cx="224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Create</a:t>
            </a:r>
            <a:r>
              <a:rPr lang="pt-BR" dirty="0"/>
              <a:t> New Cluster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A440811-2993-4DE7-BEEB-9ACC047933DC}"/>
              </a:ext>
            </a:extLst>
          </p:cNvPr>
          <p:cNvSpPr txBox="1"/>
          <p:nvPr/>
        </p:nvSpPr>
        <p:spPr>
          <a:xfrm>
            <a:off x="1812785" y="4639211"/>
            <a:ext cx="2246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Arraste os dispositivos e cabos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992E87D2-4D5D-42E7-B134-22CC4E11078F}"/>
              </a:ext>
            </a:extLst>
          </p:cNvPr>
          <p:cNvCxnSpPr>
            <a:cxnSpLocks/>
          </p:cNvCxnSpPr>
          <p:nvPr/>
        </p:nvCxnSpPr>
        <p:spPr>
          <a:xfrm flipH="1">
            <a:off x="2177144" y="5285542"/>
            <a:ext cx="304799" cy="65370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603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B252D-673D-528C-A42C-88D733349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17" y="264418"/>
            <a:ext cx="6542941" cy="1401183"/>
          </a:xfrm>
        </p:spPr>
        <p:txBody>
          <a:bodyPr anchor="t">
            <a:normAutofit/>
          </a:bodyPr>
          <a:lstStyle/>
          <a:p>
            <a:r>
              <a:rPr lang="pt-BR" sz="3000" dirty="0">
                <a:cs typeface="Calibri Light"/>
              </a:rPr>
              <a:t>Ambiente Cisco </a:t>
            </a:r>
            <a:r>
              <a:rPr lang="pt-BR" sz="3000" dirty="0" err="1">
                <a:cs typeface="Calibri Light"/>
              </a:rPr>
              <a:t>Packet</a:t>
            </a:r>
            <a:r>
              <a:rPr lang="pt-BR" sz="3000" dirty="0">
                <a:cs typeface="Calibri Light"/>
              </a:rPr>
              <a:t> </a:t>
            </a:r>
            <a:r>
              <a:rPr lang="pt-BR" sz="3000" dirty="0" err="1">
                <a:cs typeface="Calibri Light"/>
              </a:rPr>
              <a:t>Tracer</a:t>
            </a:r>
            <a:r>
              <a:rPr lang="pt-BR" sz="3000" dirty="0">
                <a:cs typeface="Calibri Light"/>
              </a:rPr>
              <a:t> 8.1</a:t>
            </a:r>
            <a:br>
              <a:rPr lang="pt-BR" sz="3000" dirty="0">
                <a:cs typeface="Calibri Light"/>
              </a:rPr>
            </a:br>
            <a:r>
              <a:rPr lang="pt-BR" sz="3000" dirty="0">
                <a:cs typeface="Calibri Light"/>
              </a:rPr>
              <a:t>Configuração Gateway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64B4C11-333D-44F8-BFCB-9FA33A420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2" y="1419576"/>
            <a:ext cx="9847803" cy="510314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34819A2-299C-42AA-A2BE-769E422EFC7D}"/>
              </a:ext>
            </a:extLst>
          </p:cNvPr>
          <p:cNvSpPr txBox="1"/>
          <p:nvPr/>
        </p:nvSpPr>
        <p:spPr>
          <a:xfrm>
            <a:off x="418011" y="4728754"/>
            <a:ext cx="26996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Clique em um PC e então escolha a ABA </a:t>
            </a:r>
            <a:r>
              <a:rPr lang="pt-BR" dirty="0" err="1"/>
              <a:t>Config</a:t>
            </a:r>
            <a:r>
              <a:rPr lang="pt-BR" dirty="0"/>
              <a:t>.</a:t>
            </a:r>
          </a:p>
          <a:p>
            <a:r>
              <a:rPr lang="pt-BR" dirty="0"/>
              <a:t>Escolha o nome do PC e em seguida configure o Gateway Padrão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8BF8AF8E-3BD0-4498-8FAC-6C937E435FB9}"/>
              </a:ext>
            </a:extLst>
          </p:cNvPr>
          <p:cNvCxnSpPr>
            <a:cxnSpLocks/>
          </p:cNvCxnSpPr>
          <p:nvPr/>
        </p:nvCxnSpPr>
        <p:spPr>
          <a:xfrm flipV="1">
            <a:off x="5341913" y="2523239"/>
            <a:ext cx="623458" cy="37641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1BFF65EE-93CC-4AA3-ABE9-D20373CF6672}"/>
              </a:ext>
            </a:extLst>
          </p:cNvPr>
          <p:cNvCxnSpPr>
            <a:cxnSpLocks/>
          </p:cNvCxnSpPr>
          <p:nvPr/>
        </p:nvCxnSpPr>
        <p:spPr>
          <a:xfrm flipV="1">
            <a:off x="5341913" y="3429000"/>
            <a:ext cx="714102" cy="43333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AB207A71-F7D4-46DE-8196-5E565D459C10}"/>
              </a:ext>
            </a:extLst>
          </p:cNvPr>
          <p:cNvCxnSpPr>
            <a:cxnSpLocks/>
          </p:cNvCxnSpPr>
          <p:nvPr/>
        </p:nvCxnSpPr>
        <p:spPr>
          <a:xfrm>
            <a:off x="5503816" y="1222134"/>
            <a:ext cx="0" cy="56312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C483529-5985-4043-BC19-CAC445E34234}"/>
              </a:ext>
            </a:extLst>
          </p:cNvPr>
          <p:cNvCxnSpPr>
            <a:cxnSpLocks/>
          </p:cNvCxnSpPr>
          <p:nvPr/>
        </p:nvCxnSpPr>
        <p:spPr>
          <a:xfrm flipV="1">
            <a:off x="278526" y="2820759"/>
            <a:ext cx="528418" cy="59504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706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B252D-673D-528C-A42C-88D733349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17" y="264418"/>
            <a:ext cx="6542941" cy="1401183"/>
          </a:xfrm>
        </p:spPr>
        <p:txBody>
          <a:bodyPr anchor="t">
            <a:normAutofit/>
          </a:bodyPr>
          <a:lstStyle/>
          <a:p>
            <a:r>
              <a:rPr lang="pt-BR" sz="3000" dirty="0">
                <a:cs typeface="Calibri Light"/>
              </a:rPr>
              <a:t>Ambiente Cisco </a:t>
            </a:r>
            <a:r>
              <a:rPr lang="pt-BR" sz="3000" dirty="0" err="1">
                <a:cs typeface="Calibri Light"/>
              </a:rPr>
              <a:t>Packet</a:t>
            </a:r>
            <a:r>
              <a:rPr lang="pt-BR" sz="3000" dirty="0">
                <a:cs typeface="Calibri Light"/>
              </a:rPr>
              <a:t> </a:t>
            </a:r>
            <a:r>
              <a:rPr lang="pt-BR" sz="3000" dirty="0" err="1">
                <a:cs typeface="Calibri Light"/>
              </a:rPr>
              <a:t>Tracer</a:t>
            </a:r>
            <a:r>
              <a:rPr lang="pt-BR" sz="3000" dirty="0">
                <a:cs typeface="Calibri Light"/>
              </a:rPr>
              <a:t> 8.1</a:t>
            </a:r>
            <a:br>
              <a:rPr lang="pt-BR" sz="3000" dirty="0">
                <a:cs typeface="Calibri Light"/>
              </a:rPr>
            </a:br>
            <a:r>
              <a:rPr lang="pt-BR" sz="3000" dirty="0">
                <a:cs typeface="Calibri Light"/>
              </a:rPr>
              <a:t>Configuração do IP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81266C8-6870-48A8-9A27-50AFBC0F7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7"/>
          <a:stretch/>
        </p:blipFill>
        <p:spPr>
          <a:xfrm>
            <a:off x="209006" y="1364444"/>
            <a:ext cx="8107680" cy="534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7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B252D-673D-528C-A42C-88D733349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17" y="264418"/>
            <a:ext cx="6542941" cy="1401183"/>
          </a:xfrm>
        </p:spPr>
        <p:txBody>
          <a:bodyPr anchor="t">
            <a:normAutofit/>
          </a:bodyPr>
          <a:lstStyle/>
          <a:p>
            <a:r>
              <a:rPr lang="pt-BR" sz="3000" dirty="0">
                <a:cs typeface="Calibri Light"/>
              </a:rPr>
              <a:t>Ambiente Cisco </a:t>
            </a:r>
            <a:r>
              <a:rPr lang="pt-BR" sz="3000" dirty="0" err="1">
                <a:cs typeface="Calibri Light"/>
              </a:rPr>
              <a:t>Packet</a:t>
            </a:r>
            <a:r>
              <a:rPr lang="pt-BR" sz="3000" dirty="0">
                <a:cs typeface="Calibri Light"/>
              </a:rPr>
              <a:t> </a:t>
            </a:r>
            <a:r>
              <a:rPr lang="pt-BR" sz="3000" dirty="0" err="1">
                <a:cs typeface="Calibri Light"/>
              </a:rPr>
              <a:t>Tracer</a:t>
            </a:r>
            <a:r>
              <a:rPr lang="pt-BR" sz="3000" dirty="0">
                <a:cs typeface="Calibri Light"/>
              </a:rPr>
              <a:t> 8.1</a:t>
            </a:r>
            <a:br>
              <a:rPr lang="pt-BR" sz="3000" dirty="0">
                <a:cs typeface="Calibri Light"/>
              </a:rPr>
            </a:br>
            <a:r>
              <a:rPr lang="pt-BR" sz="3000" dirty="0">
                <a:cs typeface="Calibri Light"/>
              </a:rPr>
              <a:t>Descrição da Rede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43ED2A-8F54-46AF-9181-C79427766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24" y="1665601"/>
            <a:ext cx="8559556" cy="2279382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72411EF5-B097-483B-9288-B3E68231A23B}"/>
              </a:ext>
            </a:extLst>
          </p:cNvPr>
          <p:cNvCxnSpPr/>
          <p:nvPr/>
        </p:nvCxnSpPr>
        <p:spPr>
          <a:xfrm flipV="1">
            <a:off x="1454331" y="2934789"/>
            <a:ext cx="975360" cy="167204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1EB199-4F4C-4D94-B28F-0ACA829185AF}"/>
              </a:ext>
            </a:extLst>
          </p:cNvPr>
          <p:cNvSpPr txBox="1"/>
          <p:nvPr/>
        </p:nvSpPr>
        <p:spPr>
          <a:xfrm>
            <a:off x="2856411" y="3944983"/>
            <a:ext cx="495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Clique nesse ícone para adicionar uma descrição da rede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15461B-AC3A-4649-A7C8-CE39C8847C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94" r="43929" b="68711"/>
          <a:stretch/>
        </p:blipFill>
        <p:spPr>
          <a:xfrm>
            <a:off x="78374" y="4896114"/>
            <a:ext cx="10410255" cy="169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07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B252D-673D-528C-A42C-88D733349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17" y="264418"/>
            <a:ext cx="6542941" cy="1401183"/>
          </a:xfrm>
        </p:spPr>
        <p:txBody>
          <a:bodyPr anchor="t">
            <a:normAutofit/>
          </a:bodyPr>
          <a:lstStyle/>
          <a:p>
            <a:r>
              <a:rPr lang="pt-BR" sz="3000" dirty="0">
                <a:cs typeface="Calibri Light"/>
              </a:rPr>
              <a:t>Ambiente Cisco </a:t>
            </a:r>
            <a:r>
              <a:rPr lang="pt-BR" sz="3000" dirty="0" err="1">
                <a:cs typeface="Calibri Light"/>
              </a:rPr>
              <a:t>Packet</a:t>
            </a:r>
            <a:r>
              <a:rPr lang="pt-BR" sz="3000" dirty="0">
                <a:cs typeface="Calibri Light"/>
              </a:rPr>
              <a:t> </a:t>
            </a:r>
            <a:r>
              <a:rPr lang="pt-BR" sz="3000" dirty="0" err="1">
                <a:cs typeface="Calibri Light"/>
              </a:rPr>
              <a:t>Tracer</a:t>
            </a:r>
            <a:r>
              <a:rPr lang="pt-BR" sz="3000" dirty="0">
                <a:cs typeface="Calibri Light"/>
              </a:rPr>
              <a:t> 8.1</a:t>
            </a:r>
            <a:br>
              <a:rPr lang="pt-BR" sz="3000" dirty="0">
                <a:cs typeface="Calibri Light"/>
              </a:rPr>
            </a:br>
            <a:r>
              <a:rPr lang="pt-BR" sz="3000" dirty="0">
                <a:cs typeface="Calibri Light"/>
              </a:rPr>
              <a:t>Descrição da Rede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43ED2A-8F54-46AF-9181-C79427766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24" y="1665601"/>
            <a:ext cx="8559556" cy="2279382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72411EF5-B097-483B-9288-B3E68231A23B}"/>
              </a:ext>
            </a:extLst>
          </p:cNvPr>
          <p:cNvCxnSpPr/>
          <p:nvPr/>
        </p:nvCxnSpPr>
        <p:spPr>
          <a:xfrm flipV="1">
            <a:off x="1454331" y="2934789"/>
            <a:ext cx="975360" cy="167204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1EB199-4F4C-4D94-B28F-0ACA829185AF}"/>
              </a:ext>
            </a:extLst>
          </p:cNvPr>
          <p:cNvSpPr txBox="1"/>
          <p:nvPr/>
        </p:nvSpPr>
        <p:spPr>
          <a:xfrm>
            <a:off x="2856411" y="3944983"/>
            <a:ext cx="495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Clique nesse ícone para adicionar uma descrição da rede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15461B-AC3A-4649-A7C8-CE39C8847C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94" r="43929" b="68711"/>
          <a:stretch/>
        </p:blipFill>
        <p:spPr>
          <a:xfrm>
            <a:off x="78374" y="4896114"/>
            <a:ext cx="10410255" cy="169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82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B252D-673D-528C-A42C-88D733349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17" y="264418"/>
            <a:ext cx="6542941" cy="1401183"/>
          </a:xfrm>
        </p:spPr>
        <p:txBody>
          <a:bodyPr anchor="t">
            <a:normAutofit/>
          </a:bodyPr>
          <a:lstStyle/>
          <a:p>
            <a:r>
              <a:rPr lang="pt-BR" sz="3000" dirty="0">
                <a:cs typeface="Calibri Light"/>
              </a:rPr>
              <a:t>Ambiente Cisco </a:t>
            </a:r>
            <a:r>
              <a:rPr lang="pt-BR" sz="3000" dirty="0" err="1">
                <a:cs typeface="Calibri Light"/>
              </a:rPr>
              <a:t>Packet</a:t>
            </a:r>
            <a:r>
              <a:rPr lang="pt-BR" sz="3000" dirty="0">
                <a:cs typeface="Calibri Light"/>
              </a:rPr>
              <a:t> </a:t>
            </a:r>
            <a:r>
              <a:rPr lang="pt-BR" sz="3000" dirty="0" err="1">
                <a:cs typeface="Calibri Light"/>
              </a:rPr>
              <a:t>Tracer</a:t>
            </a:r>
            <a:r>
              <a:rPr lang="pt-BR" sz="3000" dirty="0">
                <a:cs typeface="Calibri Light"/>
              </a:rPr>
              <a:t> 8.1</a:t>
            </a:r>
            <a:br>
              <a:rPr lang="pt-BR" sz="3000" dirty="0">
                <a:cs typeface="Calibri Light"/>
              </a:rPr>
            </a:br>
            <a:r>
              <a:rPr lang="pt-BR" sz="3000" dirty="0">
                <a:cs typeface="Calibri Light"/>
              </a:rPr>
              <a:t>Validação em Tempo Real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BDA1AE-3388-4737-8AC2-9711C4009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7" y="1347951"/>
            <a:ext cx="9318173" cy="5059135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9DD5BA1-C558-4409-88D8-C5AB90D45B0F}"/>
              </a:ext>
            </a:extLst>
          </p:cNvPr>
          <p:cNvCxnSpPr>
            <a:cxnSpLocks/>
          </p:cNvCxnSpPr>
          <p:nvPr/>
        </p:nvCxnSpPr>
        <p:spPr>
          <a:xfrm>
            <a:off x="7541623" y="4781006"/>
            <a:ext cx="1280160" cy="95794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575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10" name="Rectangle 310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Blog da Giovanna: Redes Sociais mais usadas – 10 mais populares no ...">
            <a:extLst>
              <a:ext uri="{FF2B5EF4-FFF2-40B4-BE49-F238E27FC236}">
                <a16:creationId xmlns:a16="http://schemas.microsoft.com/office/drawing/2014/main" id="{E5286B69-4AEE-865E-D607-AD795B8FE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t="-1" r="12205" b="-1"/>
          <a:stretch/>
        </p:blipFill>
        <p:spPr bwMode="auto">
          <a:xfrm>
            <a:off x="-3047" y="10"/>
            <a:ext cx="6381346" cy="68579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2" name="Rectangle 31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2F700B95-E2EB-A575-48C2-A5D4A025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483" y="68241"/>
            <a:ext cx="4147028" cy="15853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A </a:t>
            </a:r>
            <a:r>
              <a:rPr lang="en-US" sz="4000" b="1" dirty="0" err="1"/>
              <a:t>importância</a:t>
            </a:r>
            <a:r>
              <a:rPr lang="en-US" sz="4000" b="1" dirty="0"/>
              <a:t> das Redes </a:t>
            </a:r>
            <a:r>
              <a:rPr lang="en-US" sz="4000" b="1" dirty="0" err="1"/>
              <a:t>na</a:t>
            </a:r>
            <a:r>
              <a:rPr lang="en-US" sz="4000" b="1" dirty="0"/>
              <a:t> Era Digital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733BA4-FD65-9EA2-873D-179D993D31C9}"/>
              </a:ext>
            </a:extLst>
          </p:cNvPr>
          <p:cNvSpPr txBox="1"/>
          <p:nvPr/>
        </p:nvSpPr>
        <p:spPr>
          <a:xfrm>
            <a:off x="6322771" y="2208628"/>
            <a:ext cx="4293740" cy="47552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algn="l"/>
            <a:r>
              <a:rPr lang="pt-BR" sz="2000" b="1" i="0" dirty="0">
                <a:effectLst/>
                <a:latin typeface="Söhne"/>
              </a:rPr>
              <a:t>Conectividade Sem Fronteiras</a:t>
            </a:r>
            <a:endParaRPr lang="pt-BR" sz="2000" b="0" i="0" dirty="0">
              <a:effectLst/>
              <a:latin typeface="Söhne"/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Permitem</a:t>
            </a:r>
            <a:r>
              <a:rPr lang="en-US" sz="2000" dirty="0"/>
              <a:t> a </a:t>
            </a:r>
            <a:r>
              <a:rPr lang="en-US" sz="2000" dirty="0" err="1"/>
              <a:t>comunicação</a:t>
            </a:r>
            <a:r>
              <a:rPr lang="en-US" sz="2000" dirty="0"/>
              <a:t> </a:t>
            </a:r>
            <a:r>
              <a:rPr lang="en-US" sz="2000" dirty="0" err="1"/>
              <a:t>instantânea</a:t>
            </a:r>
            <a:r>
              <a:rPr lang="en-US" sz="2000" dirty="0"/>
              <a:t> e </a:t>
            </a:r>
            <a:r>
              <a:rPr lang="en-US" sz="2000" dirty="0" err="1"/>
              <a:t>acesso</a:t>
            </a:r>
            <a:r>
              <a:rPr lang="en-US" sz="2000" dirty="0"/>
              <a:t> a </a:t>
            </a:r>
            <a:r>
              <a:rPr lang="en-US" sz="2000" dirty="0" err="1"/>
              <a:t>informações</a:t>
            </a:r>
            <a:r>
              <a:rPr lang="en-US" sz="2000" dirty="0"/>
              <a:t> e </a:t>
            </a:r>
            <a:r>
              <a:rPr lang="en-US" sz="2000" dirty="0" err="1"/>
              <a:t>conectividade</a:t>
            </a:r>
            <a:r>
              <a:rPr lang="en-US" sz="2000" dirty="0"/>
              <a:t> global </a:t>
            </a:r>
            <a:r>
              <a:rPr lang="en-US" sz="2000" dirty="0" err="1"/>
              <a:t>independente</a:t>
            </a:r>
            <a:r>
              <a:rPr lang="en-US" sz="2000" dirty="0"/>
              <a:t> das </a:t>
            </a:r>
            <a:r>
              <a:rPr lang="en-US" sz="2000" dirty="0" err="1"/>
              <a:t>barreiras</a:t>
            </a:r>
            <a:r>
              <a:rPr lang="en-US" sz="2000" dirty="0"/>
              <a:t> </a:t>
            </a:r>
            <a:r>
              <a:rPr lang="en-US" sz="2000" dirty="0" err="1"/>
              <a:t>geográficas</a:t>
            </a:r>
            <a:endParaRPr lang="en-US" sz="2000" dirty="0"/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143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i="0" dirty="0">
                <a:effectLst/>
              </a:rPr>
              <a:t>Motor da Economia </a:t>
            </a:r>
            <a:r>
              <a:rPr lang="en-US" sz="2000" b="1" dirty="0"/>
              <a:t>Global</a:t>
            </a:r>
            <a:endParaRPr lang="en-US" sz="2000" b="1" i="0" dirty="0">
              <a:effectLst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Impulsionam</a:t>
            </a:r>
            <a:r>
              <a:rPr lang="en-US" sz="2000" dirty="0"/>
              <a:t> </a:t>
            </a:r>
            <a:r>
              <a:rPr lang="en-US" sz="2000" dirty="0" err="1"/>
              <a:t>economia</a:t>
            </a:r>
            <a:r>
              <a:rPr lang="en-US" sz="2000" dirty="0"/>
              <a:t> digital, </a:t>
            </a:r>
            <a:r>
              <a:rPr lang="en-US" sz="2000" dirty="0" err="1"/>
              <a:t>transações</a:t>
            </a:r>
            <a:r>
              <a:rPr lang="en-US" sz="2000" dirty="0"/>
              <a:t> de </a:t>
            </a:r>
            <a:r>
              <a:rPr lang="en-US" sz="2000" dirty="0" err="1"/>
              <a:t>negócios</a:t>
            </a:r>
            <a:r>
              <a:rPr lang="en-US" sz="2000" dirty="0"/>
              <a:t>, </a:t>
            </a:r>
            <a:r>
              <a:rPr lang="en-US" sz="2000" dirty="0" err="1"/>
              <a:t>comércio</a:t>
            </a:r>
            <a:r>
              <a:rPr lang="en-US" sz="2000" dirty="0"/>
              <a:t> </a:t>
            </a:r>
            <a:r>
              <a:rPr lang="en-US" sz="2000" dirty="0" err="1"/>
              <a:t>eletrônico</a:t>
            </a:r>
            <a:r>
              <a:rPr lang="en-US" sz="2000" dirty="0"/>
              <a:t>, </a:t>
            </a:r>
            <a:r>
              <a:rPr lang="en-US" sz="2000" dirty="0" err="1"/>
              <a:t>servicços</a:t>
            </a:r>
            <a:r>
              <a:rPr lang="en-US" sz="2000" dirty="0"/>
              <a:t> </a:t>
            </a:r>
            <a:r>
              <a:rPr lang="en-US" sz="2000" dirty="0" err="1"/>
              <a:t>bancários</a:t>
            </a:r>
            <a:r>
              <a:rPr lang="en-US" sz="2000" dirty="0"/>
              <a:t>…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C320EEB-8D44-74D5-0C1A-A01E4C03F04C}"/>
              </a:ext>
            </a:extLst>
          </p:cNvPr>
          <p:cNvGrpSpPr/>
          <p:nvPr/>
        </p:nvGrpSpPr>
        <p:grpSpPr>
          <a:xfrm>
            <a:off x="10535056" y="1"/>
            <a:ext cx="1656944" cy="6858000"/>
            <a:chOff x="10533321" y="0"/>
            <a:chExt cx="1658679" cy="6858000"/>
          </a:xfrm>
        </p:grpSpPr>
        <p:sp>
          <p:nvSpPr>
            <p:cNvPr id="3" name="Rectangle 7">
              <a:extLst>
                <a:ext uri="{FF2B5EF4-FFF2-40B4-BE49-F238E27FC236}">
                  <a16:creationId xmlns:a16="http://schemas.microsoft.com/office/drawing/2014/main" id="{B9219A09-0439-B953-2B08-0075D48ADA4A}"/>
                </a:ext>
              </a:extLst>
            </p:cNvPr>
            <p:cNvSpPr/>
            <p:nvPr/>
          </p:nvSpPr>
          <p:spPr>
            <a:xfrm>
              <a:off x="10533321" y="0"/>
              <a:ext cx="1658679" cy="6858000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5" name="Imagem 4" descr="LOGO_SENAI_BRANCO.png">
              <a:extLst>
                <a:ext uri="{FF2B5EF4-FFF2-40B4-BE49-F238E27FC236}">
                  <a16:creationId xmlns:a16="http://schemas.microsoft.com/office/drawing/2014/main" id="{D948BC83-5572-716A-E86C-3522155D9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64086" y="5810192"/>
              <a:ext cx="1000125" cy="581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0438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B252D-673D-528C-A42C-88D733349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17" y="264418"/>
            <a:ext cx="6542941" cy="1401183"/>
          </a:xfrm>
        </p:spPr>
        <p:txBody>
          <a:bodyPr anchor="t">
            <a:normAutofit/>
          </a:bodyPr>
          <a:lstStyle/>
          <a:p>
            <a:r>
              <a:rPr lang="pt-BR" sz="3000" dirty="0">
                <a:cs typeface="Calibri Light"/>
              </a:rPr>
              <a:t>Ambiente Cisco </a:t>
            </a:r>
            <a:r>
              <a:rPr lang="pt-BR" sz="3000" dirty="0" err="1">
                <a:cs typeface="Calibri Light"/>
              </a:rPr>
              <a:t>Packet</a:t>
            </a:r>
            <a:r>
              <a:rPr lang="pt-BR" sz="3000" dirty="0">
                <a:cs typeface="Calibri Light"/>
              </a:rPr>
              <a:t> </a:t>
            </a:r>
            <a:r>
              <a:rPr lang="pt-BR" sz="3000" dirty="0" err="1">
                <a:cs typeface="Calibri Light"/>
              </a:rPr>
              <a:t>Tracer</a:t>
            </a:r>
            <a:r>
              <a:rPr lang="pt-BR" sz="3000" dirty="0">
                <a:cs typeface="Calibri Light"/>
              </a:rPr>
              <a:t> 8.1</a:t>
            </a:r>
            <a:br>
              <a:rPr lang="pt-BR" sz="3000" dirty="0">
                <a:cs typeface="Calibri Light"/>
              </a:rPr>
            </a:br>
            <a:r>
              <a:rPr lang="pt-BR" sz="3000" dirty="0">
                <a:cs typeface="Calibri Light"/>
              </a:rPr>
              <a:t>Validação em Tempo Real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7C57C02-C992-470E-9717-9F831A9E7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1317587"/>
            <a:ext cx="10093234" cy="5275995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5F52BAA9-AD59-43E7-8E35-934F264BD40B}"/>
              </a:ext>
            </a:extLst>
          </p:cNvPr>
          <p:cNvCxnSpPr>
            <a:cxnSpLocks/>
          </p:cNvCxnSpPr>
          <p:nvPr/>
        </p:nvCxnSpPr>
        <p:spPr>
          <a:xfrm>
            <a:off x="8551817" y="5408023"/>
            <a:ext cx="1280160" cy="95794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755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B252D-673D-528C-A42C-88D733349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" y="264418"/>
            <a:ext cx="7095300" cy="1401183"/>
          </a:xfrm>
        </p:spPr>
        <p:txBody>
          <a:bodyPr anchor="t">
            <a:normAutofit/>
          </a:bodyPr>
          <a:lstStyle/>
          <a:p>
            <a:r>
              <a:rPr lang="pt-BR" sz="3000" dirty="0">
                <a:cs typeface="Calibri Light"/>
              </a:rPr>
              <a:t>Ambiente Cisco </a:t>
            </a:r>
            <a:r>
              <a:rPr lang="pt-BR" sz="3000" dirty="0" err="1">
                <a:cs typeface="Calibri Light"/>
              </a:rPr>
              <a:t>Packet</a:t>
            </a:r>
            <a:r>
              <a:rPr lang="pt-BR" sz="3000" dirty="0">
                <a:cs typeface="Calibri Light"/>
              </a:rPr>
              <a:t> </a:t>
            </a:r>
            <a:r>
              <a:rPr lang="pt-BR" sz="3000" dirty="0" err="1">
                <a:cs typeface="Calibri Light"/>
              </a:rPr>
              <a:t>Tracer</a:t>
            </a:r>
            <a:r>
              <a:rPr lang="pt-BR" sz="3000" dirty="0">
                <a:cs typeface="Calibri Light"/>
              </a:rPr>
              <a:t> 8.1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1F532AC-1A85-4E12-A5BA-6FBF7D984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89" y="1133610"/>
            <a:ext cx="780097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36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15520206-AE0B-E669-3BA6-43C4F3C78A8C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LOGO_SENAI_BRANCO.png">
            <a:extLst>
              <a:ext uri="{FF2B5EF4-FFF2-40B4-BE49-F238E27FC236}">
                <a16:creationId xmlns:a16="http://schemas.microsoft.com/office/drawing/2014/main" id="{82B2680A-37CD-0B78-FB89-EA5FA766A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086" y="5546784"/>
            <a:ext cx="1000125" cy="58102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CB41BE1-F0BE-7AD7-6841-C87ECF9CF521}"/>
              </a:ext>
            </a:extLst>
          </p:cNvPr>
          <p:cNvSpPr txBox="1"/>
          <p:nvPr/>
        </p:nvSpPr>
        <p:spPr>
          <a:xfrm>
            <a:off x="1427810" y="2444994"/>
            <a:ext cx="807641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400" dirty="0">
                <a:hlinkClick r:id="rId3"/>
              </a:rPr>
              <a:t>WorkshopTI_Senai/Redes</a:t>
            </a:r>
            <a:endParaRPr lang="pt-BR" sz="4400" dirty="0"/>
          </a:p>
          <a:p>
            <a:pPr algn="ctr"/>
            <a:endParaRPr lang="pt-BR" sz="4400" dirty="0">
              <a:ea typeface="Calibri" panose="020F0502020204030204"/>
              <a:cs typeface="Segoe UI"/>
            </a:endParaRPr>
          </a:p>
          <a:p>
            <a:pPr algn="ctr"/>
            <a:r>
              <a:rPr lang="pt-BR" sz="2400" dirty="0">
                <a:ea typeface="Calibri" panose="020F0502020204030204"/>
                <a:cs typeface="Segoe UI"/>
              </a:rPr>
              <a:t>github.com/</a:t>
            </a:r>
            <a:r>
              <a:rPr lang="pt-BR" sz="2400" dirty="0" err="1">
                <a:ea typeface="Calibri" panose="020F0502020204030204"/>
                <a:cs typeface="Segoe UI"/>
              </a:rPr>
              <a:t>sammyfreitas</a:t>
            </a:r>
            <a:r>
              <a:rPr lang="pt-BR" sz="2400" dirty="0">
                <a:ea typeface="Calibri" panose="020F0502020204030204"/>
                <a:cs typeface="Segoe UI"/>
              </a:rPr>
              <a:t>/WorkshopTI_Senai/</a:t>
            </a:r>
            <a:r>
              <a:rPr lang="pt-BR" sz="2400" dirty="0" err="1">
                <a:ea typeface="Calibri" panose="020F0502020204030204"/>
                <a:cs typeface="Segoe UI"/>
              </a:rPr>
              <a:t>tree</a:t>
            </a:r>
            <a:r>
              <a:rPr lang="pt-BR" sz="2400" dirty="0">
                <a:ea typeface="Calibri" panose="020F0502020204030204"/>
                <a:cs typeface="Segoe UI"/>
              </a:rPr>
              <a:t>/</a:t>
            </a:r>
            <a:r>
              <a:rPr lang="pt-BR" sz="2400" dirty="0" err="1">
                <a:ea typeface="Calibri" panose="020F0502020204030204"/>
                <a:cs typeface="Segoe UI"/>
              </a:rPr>
              <a:t>main</a:t>
            </a:r>
            <a:r>
              <a:rPr lang="pt-BR" sz="2400" dirty="0">
                <a:ea typeface="Calibri" panose="020F0502020204030204"/>
                <a:cs typeface="Segoe UI"/>
              </a:rPr>
              <a:t>/Redes</a:t>
            </a:r>
            <a:endParaRPr lang="pt-BR" sz="1400" dirty="0">
              <a:ea typeface="Calibri" panose="020F0502020204030204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996912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659DBECE-7DAF-A80A-1C37-18896E060114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LOGO_SENAI_BRANCO.png">
            <a:extLst>
              <a:ext uri="{FF2B5EF4-FFF2-40B4-BE49-F238E27FC236}">
                <a16:creationId xmlns:a16="http://schemas.microsoft.com/office/drawing/2014/main" id="{1385119F-B085-13CD-7459-2715270B0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086" y="5462118"/>
            <a:ext cx="1000125" cy="58102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AABB4C-A899-43F4-7F35-58F4B89E0DF9}"/>
              </a:ext>
            </a:extLst>
          </p:cNvPr>
          <p:cNvSpPr txBox="1"/>
          <p:nvPr/>
        </p:nvSpPr>
        <p:spPr>
          <a:xfrm>
            <a:off x="2513660" y="1939808"/>
            <a:ext cx="6148681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8000" dirty="0">
                <a:cs typeface="Segoe UI"/>
              </a:rPr>
              <a:t>?</a:t>
            </a:r>
            <a:r>
              <a:rPr lang="en-US" sz="18000" dirty="0">
                <a:cs typeface="Segoe UI"/>
              </a:rPr>
              <a:t>​</a:t>
            </a:r>
          </a:p>
          <a:p>
            <a:pPr algn="ctr"/>
            <a:r>
              <a:rPr lang="pt-BR" sz="2400" dirty="0">
                <a:cs typeface="Segoe UI"/>
              </a:rPr>
              <a:t>anthony.freitas@docente.senai.br </a:t>
            </a:r>
            <a:endParaRPr lang="pt-BR" sz="2400" dirty="0">
              <a:ea typeface="Calibri" panose="020F0502020204030204"/>
              <a:cs typeface="Segoe UI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B2203A0-6003-C7CD-03C1-72A79CA76C55}"/>
              </a:ext>
            </a:extLst>
          </p:cNvPr>
          <p:cNvSpPr txBox="1"/>
          <p:nvPr/>
        </p:nvSpPr>
        <p:spPr>
          <a:xfrm>
            <a:off x="1375363" y="773289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400" b="1">
                <a:latin typeface="Calibri Light"/>
              </a:rPr>
              <a:t>Perguntas</a:t>
            </a:r>
            <a:r>
              <a:rPr lang="pt-BR" sz="4400" b="1">
                <a:latin typeface="Calibri Light"/>
                <a:ea typeface="Calibri Light"/>
                <a:cs typeface="Calibri Light"/>
              </a:rPr>
              <a:t>​</a:t>
            </a:r>
            <a:endParaRPr lang="pt-BR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8286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10" name="Rectangle 310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Blog da Giovanna: Redes Sociais mais usadas – 10 mais populares no ...">
            <a:extLst>
              <a:ext uri="{FF2B5EF4-FFF2-40B4-BE49-F238E27FC236}">
                <a16:creationId xmlns:a16="http://schemas.microsoft.com/office/drawing/2014/main" id="{E5286B69-4AEE-865E-D607-AD795B8FE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t="-1" r="12205" b="-1"/>
          <a:stretch/>
        </p:blipFill>
        <p:spPr bwMode="auto">
          <a:xfrm>
            <a:off x="-3047" y="10"/>
            <a:ext cx="6381346" cy="68579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2" name="Rectangle 31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2F700B95-E2EB-A575-48C2-A5D4A025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483" y="68241"/>
            <a:ext cx="4147028" cy="15853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A </a:t>
            </a:r>
            <a:r>
              <a:rPr lang="en-US" sz="4000" b="1" dirty="0" err="1"/>
              <a:t>importância</a:t>
            </a:r>
            <a:r>
              <a:rPr lang="en-US" sz="4000" b="1" dirty="0"/>
              <a:t> das Redes </a:t>
            </a:r>
            <a:r>
              <a:rPr lang="en-US" sz="4000" b="1" dirty="0" err="1"/>
              <a:t>na</a:t>
            </a:r>
            <a:r>
              <a:rPr lang="en-US" sz="4000" b="1" dirty="0"/>
              <a:t> Era Digital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C320EEB-8D44-74D5-0C1A-A01E4C03F04C}"/>
              </a:ext>
            </a:extLst>
          </p:cNvPr>
          <p:cNvGrpSpPr/>
          <p:nvPr/>
        </p:nvGrpSpPr>
        <p:grpSpPr>
          <a:xfrm>
            <a:off x="10535056" y="1"/>
            <a:ext cx="1656944" cy="6858000"/>
            <a:chOff x="10533321" y="0"/>
            <a:chExt cx="1658679" cy="6858000"/>
          </a:xfrm>
        </p:grpSpPr>
        <p:sp>
          <p:nvSpPr>
            <p:cNvPr id="3" name="Rectangle 7">
              <a:extLst>
                <a:ext uri="{FF2B5EF4-FFF2-40B4-BE49-F238E27FC236}">
                  <a16:creationId xmlns:a16="http://schemas.microsoft.com/office/drawing/2014/main" id="{B9219A09-0439-B953-2B08-0075D48ADA4A}"/>
                </a:ext>
              </a:extLst>
            </p:cNvPr>
            <p:cNvSpPr/>
            <p:nvPr/>
          </p:nvSpPr>
          <p:spPr>
            <a:xfrm>
              <a:off x="10533321" y="0"/>
              <a:ext cx="1658679" cy="6858000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5" name="Imagem 4" descr="LOGO_SENAI_BRANCO.png">
              <a:extLst>
                <a:ext uri="{FF2B5EF4-FFF2-40B4-BE49-F238E27FC236}">
                  <a16:creationId xmlns:a16="http://schemas.microsoft.com/office/drawing/2014/main" id="{D948BC83-5572-716A-E86C-3522155D9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64086" y="5810192"/>
              <a:ext cx="1000125" cy="581025"/>
            </a:xfrm>
            <a:prstGeom prst="rect">
              <a:avLst/>
            </a:prstGeom>
          </p:spPr>
        </p:pic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733BA4-FD65-9EA2-873D-179D993D31C9}"/>
              </a:ext>
            </a:extLst>
          </p:cNvPr>
          <p:cNvSpPr txBox="1"/>
          <p:nvPr/>
        </p:nvSpPr>
        <p:spPr>
          <a:xfrm>
            <a:off x="6273009" y="1688123"/>
            <a:ext cx="4446574" cy="516987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</a:pPr>
            <a:r>
              <a:rPr lang="pt-BR" sz="2200" b="1" i="0" dirty="0">
                <a:effectLst/>
                <a:latin typeface="+mj-lt"/>
              </a:rPr>
              <a:t>Habilitadora de Inovação</a:t>
            </a:r>
            <a:endParaRPr lang="pt-BR" sz="2200" b="0" i="0" dirty="0">
              <a:effectLst/>
              <a:latin typeface="+mj-lt"/>
            </a:endParaRPr>
          </a:p>
          <a:p>
            <a:pPr marL="285750" indent="-2286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IoT, </a:t>
            </a:r>
            <a:r>
              <a:rPr lang="en-US" sz="2200" dirty="0" err="1">
                <a:latin typeface="+mj-lt"/>
              </a:rPr>
              <a:t>Inteligência</a:t>
            </a:r>
            <a:r>
              <a:rPr lang="en-US" sz="2200" dirty="0">
                <a:latin typeface="+mj-lt"/>
              </a:rPr>
              <a:t> Artificial, Big Data</a:t>
            </a:r>
          </a:p>
          <a:p>
            <a:pPr marL="285750" indent="-2286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 err="1">
                <a:latin typeface="+mj-lt"/>
              </a:rPr>
              <a:t>Permite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análise</a:t>
            </a:r>
            <a:r>
              <a:rPr lang="en-US" sz="2200" dirty="0">
                <a:latin typeface="+mj-lt"/>
              </a:rPr>
              <a:t> e </a:t>
            </a:r>
            <a:r>
              <a:rPr lang="en-US" sz="2200" dirty="0" err="1">
                <a:latin typeface="+mj-lt"/>
              </a:rPr>
              <a:t>compartilhamento</a:t>
            </a:r>
            <a:r>
              <a:rPr lang="en-US" sz="2200" dirty="0">
                <a:latin typeface="+mj-lt"/>
              </a:rPr>
              <a:t> de </a:t>
            </a:r>
            <a:r>
              <a:rPr lang="en-US" sz="2200" dirty="0" err="1">
                <a:latin typeface="+mj-lt"/>
              </a:rPr>
              <a:t>grandes</a:t>
            </a:r>
            <a:r>
              <a:rPr lang="en-US" sz="2200" dirty="0">
                <a:latin typeface="+mj-lt"/>
              </a:rPr>
              <a:t> volumes de dados.</a:t>
            </a:r>
          </a:p>
          <a:p>
            <a:pPr marL="285750" indent="-2286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114300" indent="-2286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 dirty="0">
              <a:latin typeface="+mj-lt"/>
            </a:endParaRP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b="1" i="0" dirty="0" err="1">
                <a:effectLst/>
                <a:latin typeface="+mj-lt"/>
              </a:rPr>
              <a:t>Sociedade</a:t>
            </a:r>
            <a:r>
              <a:rPr lang="en-US" sz="2200" b="1" i="0" dirty="0">
                <a:effectLst/>
                <a:latin typeface="+mj-lt"/>
              </a:rPr>
              <a:t> </a:t>
            </a:r>
            <a:r>
              <a:rPr lang="en-US" sz="2200" b="1" i="0" dirty="0" err="1">
                <a:effectLst/>
                <a:latin typeface="+mj-lt"/>
              </a:rPr>
              <a:t>Conectada</a:t>
            </a:r>
            <a:endParaRPr lang="en-US" sz="2200" b="1" i="0" dirty="0">
              <a:effectLst/>
              <a:latin typeface="+mj-lt"/>
            </a:endParaRPr>
          </a:p>
          <a:p>
            <a:pPr marL="342900" indent="-2286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+mj-lt"/>
              </a:rPr>
              <a:t>Fundamentais</a:t>
            </a:r>
            <a:r>
              <a:rPr lang="en-US" sz="2200" dirty="0">
                <a:latin typeface="+mj-lt"/>
              </a:rPr>
              <a:t> para a </a:t>
            </a:r>
            <a:r>
              <a:rPr lang="en-US" sz="2200" dirty="0" err="1">
                <a:latin typeface="+mj-lt"/>
              </a:rPr>
              <a:t>sociedade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atual</a:t>
            </a:r>
            <a:r>
              <a:rPr lang="en-US" sz="2200" dirty="0">
                <a:latin typeface="+mj-lt"/>
              </a:rPr>
              <a:t>, </a:t>
            </a:r>
            <a:r>
              <a:rPr lang="en-US" sz="2200" dirty="0" err="1">
                <a:latin typeface="+mj-lt"/>
              </a:rPr>
              <a:t>conectando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pessoas</a:t>
            </a:r>
            <a:r>
              <a:rPr lang="en-US" sz="2200" dirty="0">
                <a:latin typeface="+mj-lt"/>
              </a:rPr>
              <a:t>, </a:t>
            </a:r>
            <a:r>
              <a:rPr lang="en-US" sz="2200" dirty="0" err="1">
                <a:latin typeface="+mj-lt"/>
              </a:rPr>
              <a:t>comunidades</a:t>
            </a:r>
            <a:r>
              <a:rPr lang="en-US" sz="2200" dirty="0">
                <a:latin typeface="+mj-lt"/>
              </a:rPr>
              <a:t> e </a:t>
            </a:r>
            <a:r>
              <a:rPr lang="en-US" sz="2200" dirty="0" err="1">
                <a:latin typeface="+mj-lt"/>
              </a:rPr>
              <a:t>países</a:t>
            </a:r>
            <a:endParaRPr lang="en-US" sz="2200" dirty="0">
              <a:latin typeface="+mj-lt"/>
            </a:endParaRPr>
          </a:p>
          <a:p>
            <a:pPr marL="342900" indent="-2286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+mj-lt"/>
              </a:rPr>
              <a:t>Além</a:t>
            </a:r>
            <a:r>
              <a:rPr lang="en-US" sz="2200" dirty="0">
                <a:latin typeface="+mj-lt"/>
              </a:rPr>
              <a:t> de </a:t>
            </a:r>
            <a:r>
              <a:rPr lang="en-US" sz="2200" dirty="0" err="1">
                <a:latin typeface="+mj-lt"/>
              </a:rPr>
              <a:t>Comunicação</a:t>
            </a:r>
            <a:r>
              <a:rPr lang="en-US" sz="2200" dirty="0">
                <a:latin typeface="+mj-lt"/>
              </a:rPr>
              <a:t> e </a:t>
            </a:r>
            <a:r>
              <a:rPr lang="en-US" sz="2200" dirty="0" err="1">
                <a:latin typeface="+mj-lt"/>
              </a:rPr>
              <a:t>entretenimento</a:t>
            </a:r>
            <a:r>
              <a:rPr lang="en-US" sz="2200" dirty="0">
                <a:latin typeface="+mj-lt"/>
              </a:rPr>
              <a:t>, </a:t>
            </a:r>
            <a:r>
              <a:rPr lang="en-US" sz="2200" dirty="0" err="1">
                <a:latin typeface="+mj-lt"/>
              </a:rPr>
              <a:t>governança</a:t>
            </a:r>
            <a:r>
              <a:rPr lang="en-US" sz="2200" dirty="0">
                <a:latin typeface="+mj-lt"/>
              </a:rPr>
              <a:t>, </a:t>
            </a:r>
            <a:r>
              <a:rPr lang="en-US" sz="2200" dirty="0" err="1">
                <a:latin typeface="+mj-lt"/>
              </a:rPr>
              <a:t>gestão</a:t>
            </a:r>
            <a:r>
              <a:rPr lang="en-US" sz="2200" dirty="0">
                <a:latin typeface="+mj-lt"/>
              </a:rPr>
              <a:t> de crises e </a:t>
            </a:r>
            <a:r>
              <a:rPr lang="en-US" sz="2200" dirty="0" err="1">
                <a:latin typeface="+mj-lt"/>
              </a:rPr>
              <a:t>participação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cívica</a:t>
            </a:r>
            <a:endParaRPr lang="en-US" sz="2200" dirty="0">
              <a:latin typeface="+mj-lt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032383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B252D-673D-528C-A42C-88D733349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204" y="308802"/>
            <a:ext cx="3974440" cy="1616203"/>
          </a:xfrm>
        </p:spPr>
        <p:txBody>
          <a:bodyPr anchor="b">
            <a:normAutofit/>
          </a:bodyPr>
          <a:lstStyle/>
          <a:p>
            <a:r>
              <a:rPr lang="pt-BR" sz="3200" dirty="0">
                <a:cs typeface="Calibri Light"/>
              </a:rPr>
              <a:t>Tipos de Redes: </a:t>
            </a:r>
            <a:br>
              <a:rPr lang="pt-BR" sz="3200" dirty="0">
                <a:cs typeface="Calibri Light"/>
              </a:rPr>
            </a:br>
            <a:r>
              <a:rPr lang="pt-BR" sz="3200" dirty="0">
                <a:cs typeface="Calibri Light"/>
              </a:rPr>
              <a:t>LAN, WAN, MAN, PAN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BD6199-F0A9-DCA7-8025-121B5396D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204" y="2367815"/>
            <a:ext cx="4349825" cy="42968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buNone/>
            </a:pPr>
            <a:r>
              <a:rPr lang="pt-BR" sz="2000" b="1" i="0" dirty="0">
                <a:solidFill>
                  <a:srgbClr val="374151"/>
                </a:solidFill>
                <a:effectLst/>
                <a:latin typeface="+mj-lt"/>
              </a:rPr>
              <a:t>Comparação entre os Tipos de Redes</a:t>
            </a:r>
            <a:endParaRPr lang="pt-BR" sz="2000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pt-BR" sz="700" b="1" i="0" dirty="0">
              <a:solidFill>
                <a:srgbClr val="374151"/>
              </a:solidFill>
              <a:effectLst/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000" b="1" i="0" dirty="0">
                <a:solidFill>
                  <a:srgbClr val="374151"/>
                </a:solidFill>
                <a:effectLst/>
                <a:latin typeface="+mj-lt"/>
              </a:rPr>
              <a:t>LAN</a:t>
            </a:r>
            <a:r>
              <a:rPr lang="pt-BR" sz="2000" b="0" i="0" dirty="0">
                <a:solidFill>
                  <a:srgbClr val="374151"/>
                </a:solidFill>
                <a:effectLst/>
                <a:latin typeface="+mj-lt"/>
              </a:rPr>
              <a:t>: Foco em alta velocidade e compartilhamento local.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000" b="1" i="0" dirty="0">
                <a:solidFill>
                  <a:srgbClr val="374151"/>
                </a:solidFill>
                <a:effectLst/>
                <a:latin typeface="+mj-lt"/>
              </a:rPr>
              <a:t>WAN</a:t>
            </a:r>
            <a:r>
              <a:rPr lang="pt-BR" sz="2000" b="0" i="0" dirty="0">
                <a:solidFill>
                  <a:srgbClr val="374151"/>
                </a:solidFill>
                <a:effectLst/>
                <a:latin typeface="+mj-lt"/>
              </a:rPr>
              <a:t>: Abrange grandes distâncias, essencial para conectividade global.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000" b="1" i="0" dirty="0">
                <a:solidFill>
                  <a:srgbClr val="374151"/>
                </a:solidFill>
                <a:effectLst/>
                <a:latin typeface="+mj-lt"/>
              </a:rPr>
              <a:t>MAN</a:t>
            </a:r>
            <a:r>
              <a:rPr lang="pt-BR" sz="2000" b="0" i="0" dirty="0">
                <a:solidFill>
                  <a:srgbClr val="374151"/>
                </a:solidFill>
                <a:effectLst/>
                <a:latin typeface="+mj-lt"/>
              </a:rPr>
              <a:t>: Ideal para cobertura de cidade, equilíbrio entre alcance e velocidade.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000" b="1" i="0" dirty="0">
                <a:solidFill>
                  <a:srgbClr val="374151"/>
                </a:solidFill>
                <a:effectLst/>
                <a:latin typeface="+mj-lt"/>
              </a:rPr>
              <a:t>PAN</a:t>
            </a:r>
            <a:r>
              <a:rPr lang="pt-BR" sz="2000" b="0" i="0" dirty="0">
                <a:solidFill>
                  <a:srgbClr val="374151"/>
                </a:solidFill>
                <a:effectLst/>
                <a:latin typeface="+mj-lt"/>
              </a:rPr>
              <a:t>: Focada no indivíduo, para dispositivos pessoais e conectividade próxima.</a:t>
            </a:r>
          </a:p>
        </p:txBody>
      </p:sp>
      <p:pic>
        <p:nvPicPr>
          <p:cNvPr id="4098" name="Picture 2" descr="Δίκτυα Υπολογιστών Κεφάλαιο 1 - Εισαγωγή στα δίκτυα υπολογιστών ...">
            <a:extLst>
              <a:ext uri="{FF2B5EF4-FFF2-40B4-BE49-F238E27FC236}">
                <a16:creationId xmlns:a16="http://schemas.microsoft.com/office/drawing/2014/main" id="{1A565450-AEE8-9766-CDAC-A8D297952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076" y="1799949"/>
            <a:ext cx="4711692" cy="29387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grpSp>
        <p:nvGrpSpPr>
          <p:cNvPr id="4116" name="Group 4102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4104" name="Rectangle 4103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7" name="Rectangle 4104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0134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B252D-673D-528C-A42C-88D733349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830" y="110913"/>
            <a:ext cx="3974440" cy="1616203"/>
          </a:xfrm>
        </p:spPr>
        <p:txBody>
          <a:bodyPr anchor="b">
            <a:normAutofit/>
          </a:bodyPr>
          <a:lstStyle/>
          <a:p>
            <a:r>
              <a:rPr lang="pt-BR" sz="3200" dirty="0">
                <a:cs typeface="Calibri Light"/>
              </a:rPr>
              <a:t>Tipos de Redes: </a:t>
            </a:r>
            <a:br>
              <a:rPr lang="pt-BR" sz="3200" dirty="0">
                <a:cs typeface="Calibri Light"/>
              </a:rPr>
            </a:br>
            <a:r>
              <a:rPr lang="pt-BR" sz="3200" dirty="0">
                <a:cs typeface="Calibri Light"/>
              </a:rPr>
              <a:t>LAN, WAN, MAN, PAN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BD6199-F0A9-DCA7-8025-121B5396D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1830" y="2169926"/>
            <a:ext cx="4349825" cy="42968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buNone/>
            </a:pPr>
            <a:r>
              <a:rPr lang="pt-BR" sz="2000" b="1" i="0" dirty="0">
                <a:effectLst/>
                <a:latin typeface="Söhne"/>
              </a:rPr>
              <a:t>Rede Local (LAN – Local Area Network)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2000" b="1" i="0" dirty="0">
                <a:solidFill>
                  <a:srgbClr val="374151"/>
                </a:solidFill>
                <a:effectLst/>
                <a:latin typeface="+mj-lt"/>
              </a:rPr>
              <a:t>Descrição</a:t>
            </a:r>
            <a:r>
              <a:rPr lang="pt-BR" sz="2000" b="0" i="0" dirty="0">
                <a:solidFill>
                  <a:srgbClr val="374151"/>
                </a:solidFill>
                <a:effectLst/>
                <a:latin typeface="+mj-lt"/>
              </a:rPr>
              <a:t>: Rede que cobre uma área geográfica pequena, como uma casa, escritório ou prédio.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2000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2000" b="1" i="0" dirty="0">
                <a:solidFill>
                  <a:srgbClr val="374151"/>
                </a:solidFill>
                <a:effectLst/>
                <a:latin typeface="+mj-lt"/>
              </a:rPr>
              <a:t>Características</a:t>
            </a:r>
            <a:r>
              <a:rPr lang="pt-BR" sz="2000" b="0" i="0" dirty="0">
                <a:solidFill>
                  <a:srgbClr val="374151"/>
                </a:solidFill>
                <a:effectLst/>
                <a:latin typeface="+mj-lt"/>
              </a:rPr>
              <a:t>: Alta velocidade de transmissão, conexões via cabo Ethernet ou Wi-Fi, limitada geograficamente.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2000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2000" b="1" i="0" dirty="0">
                <a:solidFill>
                  <a:srgbClr val="374151"/>
                </a:solidFill>
                <a:effectLst/>
                <a:latin typeface="+mj-lt"/>
              </a:rPr>
              <a:t>Usos Comuns</a:t>
            </a:r>
            <a:r>
              <a:rPr lang="pt-BR" sz="2000" b="0" i="0" dirty="0">
                <a:solidFill>
                  <a:srgbClr val="374151"/>
                </a:solidFill>
                <a:effectLst/>
                <a:latin typeface="+mj-lt"/>
              </a:rPr>
              <a:t>: Compartilhamento de recursos em escritórios, conexão de dispositivos pessoais em casa.</a:t>
            </a:r>
          </a:p>
        </p:txBody>
      </p:sp>
      <p:grpSp>
        <p:nvGrpSpPr>
          <p:cNvPr id="4116" name="Group 4102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4104" name="Rectangle 4103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7" name="Rectangle 4104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EB6D4B8C-E1CD-5AFA-D8E4-D8E8BFABA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98" y="1005642"/>
            <a:ext cx="4804964" cy="44085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40817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B252D-673D-528C-A42C-88D733349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708" y="251051"/>
            <a:ext cx="3974440" cy="1616203"/>
          </a:xfrm>
        </p:spPr>
        <p:txBody>
          <a:bodyPr anchor="b">
            <a:normAutofit/>
          </a:bodyPr>
          <a:lstStyle/>
          <a:p>
            <a:r>
              <a:rPr lang="pt-BR" sz="3200" dirty="0">
                <a:cs typeface="Calibri Light"/>
              </a:rPr>
              <a:t>Tipos de Redes: </a:t>
            </a:r>
            <a:br>
              <a:rPr lang="pt-BR" sz="3200" dirty="0">
                <a:cs typeface="Calibri Light"/>
              </a:rPr>
            </a:br>
            <a:r>
              <a:rPr lang="pt-BR" sz="3200" dirty="0">
                <a:cs typeface="Calibri Light"/>
              </a:rPr>
              <a:t>LAN, WAN, MAN, PAN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BD6199-F0A9-DCA7-8025-121B5396D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708" y="2310064"/>
            <a:ext cx="4349825" cy="429688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l">
              <a:buNone/>
            </a:pPr>
            <a:r>
              <a:rPr lang="pt-BR" sz="2000" b="1" i="0" dirty="0">
                <a:effectLst/>
                <a:latin typeface="Söhne"/>
              </a:rPr>
              <a:t>Rede Local (WAN – Metropolitan Area Network)</a:t>
            </a:r>
          </a:p>
          <a:p>
            <a:pPr marL="0" indent="0" algn="l">
              <a:buNone/>
            </a:pPr>
            <a:endParaRPr lang="pt-BR" sz="800" b="1" i="0" dirty="0">
              <a:effectLst/>
              <a:latin typeface="Söhne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000" b="1" i="0" dirty="0">
                <a:solidFill>
                  <a:srgbClr val="374151"/>
                </a:solidFill>
                <a:effectLst/>
                <a:latin typeface="+mj-lt"/>
              </a:rPr>
              <a:t>Descrição</a:t>
            </a:r>
            <a:r>
              <a:rPr lang="pt-BR" sz="2000" b="0" i="0" dirty="0">
                <a:solidFill>
                  <a:srgbClr val="374151"/>
                </a:solidFill>
                <a:effectLst/>
                <a:latin typeface="+mj-lt"/>
              </a:rPr>
              <a:t>: Conecta redes LAN em áreas geográficas maiores, podendo abranger cidades, estados ou até países.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sz="700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000" b="1" i="0" dirty="0">
                <a:solidFill>
                  <a:srgbClr val="374151"/>
                </a:solidFill>
                <a:effectLst/>
                <a:latin typeface="+mj-lt"/>
              </a:rPr>
              <a:t>Características</a:t>
            </a:r>
            <a:r>
              <a:rPr lang="pt-BR" sz="2000" b="0" i="0" dirty="0">
                <a:solidFill>
                  <a:srgbClr val="374151"/>
                </a:solidFill>
                <a:effectLst/>
                <a:latin typeface="+mj-lt"/>
              </a:rPr>
              <a:t>: Menor velocidade em comparação com </a:t>
            </a:r>
            <a:r>
              <a:rPr lang="pt-BR" sz="2000" b="0" i="0" dirty="0" err="1">
                <a:solidFill>
                  <a:srgbClr val="374151"/>
                </a:solidFill>
                <a:effectLst/>
                <a:latin typeface="+mj-lt"/>
              </a:rPr>
              <a:t>LANs</a:t>
            </a:r>
            <a:r>
              <a:rPr lang="pt-BR" sz="2000" b="0" i="0" dirty="0">
                <a:solidFill>
                  <a:srgbClr val="374151"/>
                </a:solidFill>
                <a:effectLst/>
                <a:latin typeface="+mj-lt"/>
              </a:rPr>
              <a:t>, utiliza linhas de transmissão de longa distância como fibra óptica, satélite.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sz="700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000" b="1" i="0" dirty="0">
                <a:solidFill>
                  <a:srgbClr val="374151"/>
                </a:solidFill>
                <a:effectLst/>
                <a:latin typeface="+mj-lt"/>
              </a:rPr>
              <a:t>Usos Comuns</a:t>
            </a:r>
            <a:r>
              <a:rPr lang="pt-BR" sz="2000" b="0" i="0" dirty="0">
                <a:solidFill>
                  <a:srgbClr val="374151"/>
                </a:solidFill>
                <a:effectLst/>
                <a:latin typeface="+mj-lt"/>
              </a:rPr>
              <a:t>: Interligação de escritórios empresariais em diferentes localidades, </a:t>
            </a:r>
            <a:r>
              <a:rPr lang="pt-BR" sz="2000" b="0" i="0" dirty="0" err="1">
                <a:solidFill>
                  <a:srgbClr val="374151"/>
                </a:solidFill>
                <a:effectLst/>
                <a:latin typeface="+mj-lt"/>
              </a:rPr>
              <a:t>backbone</a:t>
            </a:r>
            <a:r>
              <a:rPr lang="pt-BR" sz="2000" b="0" i="0" dirty="0">
                <a:solidFill>
                  <a:srgbClr val="374151"/>
                </a:solidFill>
                <a:effectLst/>
                <a:latin typeface="+mj-lt"/>
              </a:rPr>
              <a:t> da internet.</a:t>
            </a:r>
          </a:p>
        </p:txBody>
      </p:sp>
      <p:grpSp>
        <p:nvGrpSpPr>
          <p:cNvPr id="4116" name="Group 4102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4104" name="Rectangle 4103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7" name="Rectangle 4104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831C3C71-8E58-E82B-3BEA-FA947361B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93" y="1771543"/>
            <a:ext cx="5114983" cy="35120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46687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B252D-673D-528C-A42C-88D733349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9956" y="289551"/>
            <a:ext cx="3974440" cy="1616203"/>
          </a:xfrm>
        </p:spPr>
        <p:txBody>
          <a:bodyPr anchor="b">
            <a:normAutofit/>
          </a:bodyPr>
          <a:lstStyle/>
          <a:p>
            <a:r>
              <a:rPr lang="pt-BR" sz="3200" dirty="0">
                <a:cs typeface="Calibri Light"/>
              </a:rPr>
              <a:t>Tipos de Redes: </a:t>
            </a:r>
            <a:br>
              <a:rPr lang="pt-BR" sz="3200" dirty="0">
                <a:cs typeface="Calibri Light"/>
              </a:rPr>
            </a:br>
            <a:r>
              <a:rPr lang="pt-BR" sz="3200" dirty="0">
                <a:cs typeface="Calibri Light"/>
              </a:rPr>
              <a:t>LAN, WAN, MAN, PAN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BD6199-F0A9-DCA7-8025-121B5396D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9956" y="2348564"/>
            <a:ext cx="4349825" cy="42968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buNone/>
            </a:pPr>
            <a:r>
              <a:rPr lang="pt-BR" sz="2000" b="1" i="0" dirty="0">
                <a:effectLst/>
                <a:latin typeface="Söhne"/>
              </a:rPr>
              <a:t>Rede Local (MAN – Metropolitan Area Network)</a:t>
            </a:r>
          </a:p>
          <a:p>
            <a:pPr marL="0" indent="0" algn="l">
              <a:buNone/>
            </a:pPr>
            <a:endParaRPr lang="pt-BR" sz="700" b="1" i="0" dirty="0">
              <a:effectLst/>
              <a:latin typeface="Söhne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000" b="1" i="0" dirty="0">
                <a:solidFill>
                  <a:srgbClr val="374151"/>
                </a:solidFill>
                <a:effectLst/>
                <a:latin typeface="+mj-lt"/>
              </a:rPr>
              <a:t>Descrição</a:t>
            </a:r>
            <a:r>
              <a:rPr lang="pt-BR" sz="2000" b="0" i="0" dirty="0">
                <a:solidFill>
                  <a:srgbClr val="374151"/>
                </a:solidFill>
                <a:effectLst/>
                <a:latin typeface="+mj-lt"/>
              </a:rPr>
              <a:t>: Cobertura em uma área de cidade ou região metropolitana.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sz="700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000" b="1" i="0" dirty="0">
                <a:solidFill>
                  <a:srgbClr val="374151"/>
                </a:solidFill>
                <a:effectLst/>
                <a:latin typeface="+mj-lt"/>
              </a:rPr>
              <a:t>Características</a:t>
            </a:r>
            <a:r>
              <a:rPr lang="pt-BR" sz="2000" b="0" i="0" dirty="0">
                <a:solidFill>
                  <a:srgbClr val="374151"/>
                </a:solidFill>
                <a:effectLst/>
                <a:latin typeface="+mj-lt"/>
              </a:rPr>
              <a:t>: Intermedia entre LAN e WAN, pode usar tecnologias como fibra óptica, DSL.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sz="700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000" b="1" i="0" dirty="0">
                <a:solidFill>
                  <a:srgbClr val="374151"/>
                </a:solidFill>
                <a:effectLst/>
                <a:latin typeface="+mj-lt"/>
              </a:rPr>
              <a:t>Usos Comuns</a:t>
            </a:r>
            <a:r>
              <a:rPr lang="pt-BR" sz="2000" b="0" i="0" dirty="0">
                <a:solidFill>
                  <a:srgbClr val="374151"/>
                </a:solidFill>
                <a:effectLst/>
                <a:latin typeface="+mj-lt"/>
              </a:rPr>
              <a:t>: Conexão de redes de uma universidade em uma cidade, infraestrutura de </a:t>
            </a:r>
            <a:r>
              <a:rPr lang="pt-BR" sz="2000" b="0" i="0" dirty="0" err="1">
                <a:solidFill>
                  <a:srgbClr val="374151"/>
                </a:solidFill>
                <a:effectLst/>
                <a:latin typeface="+mj-lt"/>
              </a:rPr>
              <a:t>ISPs</a:t>
            </a:r>
            <a:r>
              <a:rPr lang="pt-BR" sz="2000" b="0" i="0" dirty="0">
                <a:solidFill>
                  <a:srgbClr val="374151"/>
                </a:solidFill>
                <a:effectLst/>
                <a:latin typeface="+mj-lt"/>
              </a:rPr>
              <a:t> locais.</a:t>
            </a:r>
            <a:endParaRPr lang="pt-BR" sz="1400" b="0" i="0" dirty="0">
              <a:solidFill>
                <a:srgbClr val="374151"/>
              </a:solidFill>
              <a:effectLst/>
              <a:latin typeface="+mj-lt"/>
            </a:endParaRPr>
          </a:p>
        </p:txBody>
      </p:sp>
      <p:grpSp>
        <p:nvGrpSpPr>
          <p:cNvPr id="4116" name="Group 4102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4104" name="Rectangle 4103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7" name="Rectangle 4104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4" name="Picture 4" descr="कंप्यूटर नेटवर्किंग क्या है? प्रकार, अन्य जानकारी - computer networking ...">
            <a:extLst>
              <a:ext uri="{FF2B5EF4-FFF2-40B4-BE49-F238E27FC236}">
                <a16:creationId xmlns:a16="http://schemas.microsoft.com/office/drawing/2014/main" id="{D3091F85-2CFF-0FD5-39FA-D13D64FDF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8" y="1482663"/>
            <a:ext cx="4782000" cy="36575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4507566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ício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2748</TotalTime>
  <Words>1124</Words>
  <Application>Microsoft Office PowerPoint</Application>
  <PresentationFormat>Widescreen</PresentationFormat>
  <Paragraphs>142</Paragraphs>
  <Slides>43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Segoe UI</vt:lpstr>
      <vt:lpstr>Söhne</vt:lpstr>
      <vt:lpstr>Tw Cen MT</vt:lpstr>
      <vt:lpstr>Tema do Office</vt:lpstr>
      <vt:lpstr>Apresentação do PowerPoint</vt:lpstr>
      <vt:lpstr>Apresentação do PowerPoint</vt:lpstr>
      <vt:lpstr>História e Evolução das Redes</vt:lpstr>
      <vt:lpstr>A importância das Redes na Era Digital</vt:lpstr>
      <vt:lpstr>A importância das Redes na Era Digital</vt:lpstr>
      <vt:lpstr>Tipos de Redes:  LAN, WAN, MAN, PAN</vt:lpstr>
      <vt:lpstr>Tipos de Redes:  LAN, WAN, MAN, PAN</vt:lpstr>
      <vt:lpstr>Tipos de Redes:  LAN, WAN, MAN, PAN</vt:lpstr>
      <vt:lpstr>Tipos de Redes:  LAN, WAN, MAN, PAN</vt:lpstr>
      <vt:lpstr>Tipos de Redes:  LAN, WAN, MAN, PAN</vt:lpstr>
      <vt:lpstr>Protocolo TCP/IP: Transmission Control Protocol/Internet Protocol </vt:lpstr>
      <vt:lpstr>Protocolo TCP/IP: Transmission Control Protocol/Internet Protocol </vt:lpstr>
      <vt:lpstr>Configurações de Rede no PC </vt:lpstr>
      <vt:lpstr>Protocolo TCP/IP: Transmission Control Protocol/Internet Protocol </vt:lpstr>
      <vt:lpstr>Protocolo TCP/IP: Transmission Control Protocol/Internet Protocol </vt:lpstr>
      <vt:lpstr>Protocolo TCP/IP: Transmission Control Protocol/Internet Protocol </vt:lpstr>
      <vt:lpstr>Protocolo TCP/IP: Transmission Control Protocol/Internet Protocol </vt:lpstr>
      <vt:lpstr>Protocolo TCP/IP: Transmission Control Protocol/Internet Protocol </vt:lpstr>
      <vt:lpstr>DNS Domain Name System</vt:lpstr>
      <vt:lpstr>DHCP Dynamic Host Configuration Protocol</vt:lpstr>
      <vt:lpstr>Máscara Sub-Rede: </vt:lpstr>
      <vt:lpstr>Apresentação do PowerPoint</vt:lpstr>
      <vt:lpstr>Apresentação do PowerPoint</vt:lpstr>
      <vt:lpstr>Apresentação do PowerPoint</vt:lpstr>
      <vt:lpstr>Apresentação do PowerPoint</vt:lpstr>
      <vt:lpstr>Cisco Packet Tracer 8.1</vt:lpstr>
      <vt:lpstr>Cisco Packet Tracer 8.1</vt:lpstr>
      <vt:lpstr>Ambiente Cisco Packet Tracer 8.1</vt:lpstr>
      <vt:lpstr>Ambiente Cisco Packet Tracer 8.1</vt:lpstr>
      <vt:lpstr>Ambiente Cisco Packet Tracer 8.1</vt:lpstr>
      <vt:lpstr>Ambiente Cisco Packet Tracer 8.1</vt:lpstr>
      <vt:lpstr>Ambiente Cisco Packet Tracer 8.1</vt:lpstr>
      <vt:lpstr>Ambiente Cisco Packet Tracer 8.1 Falhas de Conexão</vt:lpstr>
      <vt:lpstr>Ambiente Cisco Packet Tracer 8.1 Criação de Sub-Redes</vt:lpstr>
      <vt:lpstr>Ambiente Cisco Packet Tracer 8.1 Configuração Gateway</vt:lpstr>
      <vt:lpstr>Ambiente Cisco Packet Tracer 8.1 Configuração do IP</vt:lpstr>
      <vt:lpstr>Ambiente Cisco Packet Tracer 8.1 Descrição da Rede</vt:lpstr>
      <vt:lpstr>Ambiente Cisco Packet Tracer 8.1 Descrição da Rede</vt:lpstr>
      <vt:lpstr>Ambiente Cisco Packet Tracer 8.1 Validação em Tempo Real</vt:lpstr>
      <vt:lpstr>Ambiente Cisco Packet Tracer 8.1 Validação em Tempo Real</vt:lpstr>
      <vt:lpstr>Ambiente Cisco Packet Tracer 8.1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Anthony Samuel Sobral De Freitas</dc:creator>
  <cp:lastModifiedBy>Anthony Samuel Sobral De Freitas</cp:lastModifiedBy>
  <cp:revision>24</cp:revision>
  <dcterms:created xsi:type="dcterms:W3CDTF">2023-10-02T18:49:32Z</dcterms:created>
  <dcterms:modified xsi:type="dcterms:W3CDTF">2024-01-24T19:56:40Z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c88f678-0b6e-4995-8ab3-bcc8062be905_Enabled">
    <vt:lpwstr>true</vt:lpwstr>
  </property>
  <property fmtid="{D5CDD505-2E9C-101B-9397-08002B2CF9AE}" pid="3" name="MSIP_Label_5c88f678-0b6e-4995-8ab3-bcc8062be905_SetDate">
    <vt:lpwstr>2024-01-19T22:20:13Z</vt:lpwstr>
  </property>
  <property fmtid="{D5CDD505-2E9C-101B-9397-08002B2CF9AE}" pid="4" name="MSIP_Label_5c88f678-0b6e-4995-8ab3-bcc8062be905_Method">
    <vt:lpwstr>Standard</vt:lpwstr>
  </property>
  <property fmtid="{D5CDD505-2E9C-101B-9397-08002B2CF9AE}" pid="5" name="MSIP_Label_5c88f678-0b6e-4995-8ab3-bcc8062be905_Name">
    <vt:lpwstr>Ostensivo</vt:lpwstr>
  </property>
  <property fmtid="{D5CDD505-2E9C-101B-9397-08002B2CF9AE}" pid="6" name="MSIP_Label_5c88f678-0b6e-4995-8ab3-bcc8062be905_SiteId">
    <vt:lpwstr>d0c698d4-e4ea-4ee9-a79d-f2d7a78399c8</vt:lpwstr>
  </property>
  <property fmtid="{D5CDD505-2E9C-101B-9397-08002B2CF9AE}" pid="7" name="MSIP_Label_5c88f678-0b6e-4995-8ab3-bcc8062be905_ActionId">
    <vt:lpwstr>d208f87c-031d-4ec2-b200-04b18458467d</vt:lpwstr>
  </property>
  <property fmtid="{D5CDD505-2E9C-101B-9397-08002B2CF9AE}" pid="8" name="MSIP_Label_5c88f678-0b6e-4995-8ab3-bcc8062be905_ContentBits">
    <vt:lpwstr>0</vt:lpwstr>
  </property>
</Properties>
</file>